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16" r:id="rId2"/>
    <p:sldId id="517" r:id="rId3"/>
    <p:sldId id="515" r:id="rId4"/>
    <p:sldId id="514" r:id="rId5"/>
    <p:sldId id="526" r:id="rId6"/>
    <p:sldId id="527" r:id="rId7"/>
    <p:sldId id="519" r:id="rId8"/>
    <p:sldId id="521" r:id="rId9"/>
    <p:sldId id="522" r:id="rId10"/>
    <p:sldId id="523" r:id="rId11"/>
    <p:sldId id="524" r:id="rId12"/>
    <p:sldId id="520" r:id="rId13"/>
    <p:sldId id="52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178E3C-F971-4DA6-91B5-5CC245976113}">
          <p14:sldIdLst>
            <p14:sldId id="516"/>
            <p14:sldId id="517"/>
            <p14:sldId id="515"/>
            <p14:sldId id="514"/>
            <p14:sldId id="526"/>
            <p14:sldId id="527"/>
            <p14:sldId id="519"/>
            <p14:sldId id="521"/>
            <p14:sldId id="522"/>
            <p14:sldId id="523"/>
            <p14:sldId id="524"/>
            <p14:sldId id="520"/>
            <p14:sldId id="5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2ED"/>
    <a:srgbClr val="1263AB"/>
    <a:srgbClr val="2483C6"/>
    <a:srgbClr val="FF6A1F"/>
    <a:srgbClr val="124E72"/>
    <a:srgbClr val="DAE3F3"/>
    <a:srgbClr val="ABD8F1"/>
    <a:srgbClr val="4E66CE"/>
    <a:srgbClr val="8FAADC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9" autoAdjust="0"/>
    <p:restoredTop sz="95383" autoAdjust="0"/>
  </p:normalViewPr>
  <p:slideViewPr>
    <p:cSldViewPr snapToGrid="0">
      <p:cViewPr varScale="1">
        <p:scale>
          <a:sx n="95" d="100"/>
          <a:sy n="95" d="100"/>
        </p:scale>
        <p:origin x="104" y="4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10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F756D-BC17-44B1-AE03-37A49EAB786A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2E699-79A1-4FAD-B242-9A32FD7381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737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15550-8C6B-4EA3-BB93-E37335A9F933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27CD-51FF-44C8-A730-38AF290B98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670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7200" y="504000"/>
            <a:ext cx="11398474" cy="359873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 baseline="0">
                <a:solidFill>
                  <a:srgbClr val="7087A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subheading Here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0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160" r="822" b="294"/>
          <a:stretch/>
        </p:blipFill>
        <p:spPr>
          <a:xfrm>
            <a:off x="0" y="-20320"/>
            <a:ext cx="12181840" cy="6878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03327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2030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244327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451821" y="4535245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86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4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1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55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00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33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0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164354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51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BFC8-D172-4DD2-B4CB-8CC9E7E534CD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C9B3-D539-4364-9D7B-5D526A2E6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710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BFC8-D172-4DD2-B4CB-8CC9E7E534CD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C9B3-D539-4364-9D7B-5D526A2E6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7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7200" y="248042"/>
            <a:ext cx="9669727" cy="4613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baseline="0">
                <a:solidFill>
                  <a:srgbClr val="1263AB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YOUR HEADING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2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75" y="316715"/>
            <a:ext cx="1254193" cy="324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170723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17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6476" y="504000"/>
            <a:ext cx="11377392" cy="30424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3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0" y="315500"/>
            <a:ext cx="1277397" cy="324000"/>
          </a:xfrm>
          <a:prstGeom prst="rect">
            <a:avLst/>
          </a:prstGeom>
        </p:spPr>
      </p:pic>
      <p:sp>
        <p:nvSpPr>
          <p:cNvPr id="15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76" y="282481"/>
            <a:ext cx="9648646" cy="39003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2800" b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</a:t>
            </a:r>
            <a:r>
              <a:rPr lang="en-US" altLang="zh-CN"/>
              <a:t>itle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64668" y="629539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BCE8D8-8790-40C0-B505-5C08F7D6F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266" r="1873" b="728"/>
          <a:stretch/>
        </p:blipFill>
        <p:spPr>
          <a:xfrm>
            <a:off x="-10160" y="-40640"/>
            <a:ext cx="12212320" cy="69088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 bwMode="auto">
          <a:xfrm>
            <a:off x="-10160" y="-40640"/>
            <a:ext cx="12212320" cy="69088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97" y="315500"/>
            <a:ext cx="1277397" cy="324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62085" y="1538993"/>
            <a:ext cx="10591800" cy="1311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051274" y="2850268"/>
            <a:ext cx="6054725" cy="6938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5264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5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0" r:id="rId3"/>
    <p:sldLayoutId id="2147483677" r:id="rId4"/>
    <p:sldLayoutId id="2147483678" r:id="rId5"/>
    <p:sldLayoutId id="2147483676" r:id="rId6"/>
    <p:sldLayoutId id="2147483650" r:id="rId7"/>
    <p:sldLayoutId id="2147483671" r:id="rId8"/>
    <p:sldLayoutId id="2147483675" r:id="rId9"/>
    <p:sldLayoutId id="2147483674" r:id="rId10"/>
    <p:sldLayoutId id="2147483668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  <p:sldLayoutId id="2147483679" r:id="rId22"/>
    <p:sldLayoutId id="214748368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1" Type="http://schemas.openxmlformats.org/officeDocument/2006/relationships/image" Target="../media/image6.png"/><Relationship Id="rId5" Type="http://schemas.openxmlformats.org/officeDocument/2006/relationships/image" Target="../media/image43.png"/><Relationship Id="rId10" Type="http://schemas.openxmlformats.org/officeDocument/2006/relationships/image" Target="../media/image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10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300.png"/><Relationship Id="rId2" Type="http://schemas.openxmlformats.org/officeDocument/2006/relationships/image" Target="../media/image50.png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11" Type="http://schemas.openxmlformats.org/officeDocument/2006/relationships/image" Target="../media/image290.png"/><Relationship Id="rId5" Type="http://schemas.openxmlformats.org/officeDocument/2006/relationships/image" Target="../media/image53.png"/><Relationship Id="rId15" Type="http://schemas.openxmlformats.org/officeDocument/2006/relationships/image" Target="../media/image330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3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9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9.png"/><Relationship Id="rId2" Type="http://schemas.openxmlformats.org/officeDocument/2006/relationships/image" Target="../media/image3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8.png"/><Relationship Id="rId5" Type="http://schemas.openxmlformats.org/officeDocument/2006/relationships/image" Target="../media/image34.png"/><Relationship Id="rId15" Type="http://schemas.openxmlformats.org/officeDocument/2006/relationships/image" Target="../media/image28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723907" y="6422253"/>
            <a:ext cx="333742" cy="365125"/>
          </a:xfrm>
        </p:spPr>
        <p:txBody>
          <a:bodyPr/>
          <a:lstStyle/>
          <a:p>
            <a:fld id="{ADBCE8D8-8790-40C0-B505-5C08F7D6F34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51" name="矩形 150"/>
          <p:cNvSpPr/>
          <p:nvPr/>
        </p:nvSpPr>
        <p:spPr bwMode="auto">
          <a:xfrm>
            <a:off x="239597" y="265251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52" name="文本框 151"/>
          <p:cNvSpPr txBox="1"/>
          <p:nvPr/>
        </p:nvSpPr>
        <p:spPr>
          <a:xfrm>
            <a:off x="852883" y="764856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 (</a:t>
            </a:r>
            <a:r>
              <a:rPr lang="zh-CN" altLang="en-US" dirty="0" smtClean="0"/>
              <a:t>类激活映射</a:t>
            </a:r>
            <a:r>
              <a:rPr lang="en-US" altLang="zh-CN" dirty="0" smtClean="0"/>
              <a:t>,</a:t>
            </a:r>
            <a:r>
              <a:rPr lang="en-US" altLang="zh-CN" b="1" dirty="0" smtClean="0"/>
              <a:t>Grad-CAM)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/>
              <p:cNvSpPr txBox="1"/>
              <p:nvPr/>
            </p:nvSpPr>
            <p:spPr>
              <a:xfrm>
                <a:off x="5147232" y="5181056"/>
                <a:ext cx="2897332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3" name="文本框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232" y="5181056"/>
                <a:ext cx="2897332" cy="725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/>
              <p:cNvSpPr txBox="1"/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𝐺𝑟𝑎𝑑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𝐶𝑎𝑚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072" y="3282977"/>
                <a:ext cx="2424510" cy="330540"/>
              </a:xfrm>
              <a:prstGeom prst="rect">
                <a:avLst/>
              </a:prstGeom>
              <a:blipFill>
                <a:blip r:embed="rId3"/>
                <a:stretch>
                  <a:fillRect l="-3266" t="-142593" r="-5025" b="-21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矩形 154"/>
          <p:cNvSpPr/>
          <p:nvPr/>
        </p:nvSpPr>
        <p:spPr>
          <a:xfrm>
            <a:off x="555902" y="162752"/>
            <a:ext cx="3299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CNN Visual </a:t>
            </a:r>
            <a:r>
              <a:rPr lang="en-US" altLang="zh-CN" sz="2400" b="1" dirty="0" smtClean="0"/>
              <a:t>Explanations</a:t>
            </a:r>
            <a:endParaRPr lang="en-US" altLang="zh-CN" sz="2400" b="1" dirty="0"/>
          </a:p>
        </p:txBody>
      </p:sp>
      <p:grpSp>
        <p:nvGrpSpPr>
          <p:cNvPr id="156" name="组合 155"/>
          <p:cNvGrpSpPr/>
          <p:nvPr/>
        </p:nvGrpSpPr>
        <p:grpSpPr>
          <a:xfrm>
            <a:off x="2290807" y="2814318"/>
            <a:ext cx="494186" cy="1346462"/>
            <a:chOff x="3738433" y="2756128"/>
            <a:chExt cx="295794" cy="1346462"/>
          </a:xfrm>
        </p:grpSpPr>
        <p:sp>
          <p:nvSpPr>
            <p:cNvPr id="157" name="矩形 156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8" name="平行四边形 157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59" name="直接连接符 158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/>
          <p:cNvGrpSpPr/>
          <p:nvPr/>
        </p:nvGrpSpPr>
        <p:grpSpPr>
          <a:xfrm>
            <a:off x="2895281" y="3079134"/>
            <a:ext cx="555127" cy="1010029"/>
            <a:chOff x="3738433" y="2756128"/>
            <a:chExt cx="295794" cy="1341197"/>
          </a:xfrm>
        </p:grpSpPr>
        <p:sp>
          <p:nvSpPr>
            <p:cNvPr id="162" name="矩形 161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3" name="平行四边形 162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64" name="直接连接符 163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组合 165"/>
          <p:cNvGrpSpPr/>
          <p:nvPr/>
        </p:nvGrpSpPr>
        <p:grpSpPr>
          <a:xfrm>
            <a:off x="3698698" y="3234363"/>
            <a:ext cx="667964" cy="733377"/>
            <a:chOff x="3738433" y="2756128"/>
            <a:chExt cx="295794" cy="1341195"/>
          </a:xfrm>
        </p:grpSpPr>
        <p:sp>
          <p:nvSpPr>
            <p:cNvPr id="167" name="矩形 166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8" name="平行四边形 167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1709700" y="2586989"/>
            <a:ext cx="379487" cy="1618245"/>
            <a:chOff x="3738433" y="2756128"/>
            <a:chExt cx="295794" cy="1346462"/>
          </a:xfrm>
        </p:grpSpPr>
        <p:sp>
          <p:nvSpPr>
            <p:cNvPr id="172" name="矩形 171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3" name="平行四边形 172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74" name="直接连接符 173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1157842" y="2336177"/>
            <a:ext cx="245035" cy="2094836"/>
            <a:chOff x="3738433" y="2756128"/>
            <a:chExt cx="295794" cy="1346462"/>
          </a:xfrm>
        </p:grpSpPr>
        <p:sp>
          <p:nvSpPr>
            <p:cNvPr id="177" name="矩形 176"/>
            <p:cNvSpPr/>
            <p:nvPr/>
          </p:nvSpPr>
          <p:spPr bwMode="auto">
            <a:xfrm>
              <a:off x="3738433" y="3177036"/>
              <a:ext cx="198828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8" name="平行四边形 177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79" name="直接连接符 178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H="1">
              <a:off x="3937263" y="3574645"/>
              <a:ext cx="96964" cy="527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文本框 180"/>
          <p:cNvSpPr txBox="1"/>
          <p:nvPr/>
        </p:nvSpPr>
        <p:spPr>
          <a:xfrm>
            <a:off x="1792370" y="4344506"/>
            <a:ext cx="21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Convolutional layers</a:t>
            </a:r>
            <a:endParaRPr lang="zh-CN" altLang="en-US" dirty="0"/>
          </a:p>
        </p:txBody>
      </p:sp>
      <p:grpSp>
        <p:nvGrpSpPr>
          <p:cNvPr id="182" name="组合 181"/>
          <p:cNvGrpSpPr/>
          <p:nvPr/>
        </p:nvGrpSpPr>
        <p:grpSpPr>
          <a:xfrm>
            <a:off x="5460306" y="1127524"/>
            <a:ext cx="555127" cy="1010029"/>
            <a:chOff x="3738433" y="2756128"/>
            <a:chExt cx="295794" cy="1341197"/>
          </a:xfrm>
        </p:grpSpPr>
        <p:sp>
          <p:nvSpPr>
            <p:cNvPr id="183" name="矩形 182"/>
            <p:cNvSpPr/>
            <p:nvPr/>
          </p:nvSpPr>
          <p:spPr bwMode="auto">
            <a:xfrm>
              <a:off x="3738433" y="3177037"/>
              <a:ext cx="229914" cy="920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84" name="平行四边形 183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85" name="直接连接符 184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H="1">
              <a:off x="3968347" y="3574645"/>
              <a:ext cx="65880" cy="52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组合 186"/>
          <p:cNvGrpSpPr/>
          <p:nvPr/>
        </p:nvGrpSpPr>
        <p:grpSpPr>
          <a:xfrm>
            <a:off x="6209935" y="1282753"/>
            <a:ext cx="667964" cy="733377"/>
            <a:chOff x="3738433" y="2756128"/>
            <a:chExt cx="295794" cy="1341195"/>
          </a:xfrm>
        </p:grpSpPr>
        <p:sp>
          <p:nvSpPr>
            <p:cNvPr id="188" name="矩形 187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89" name="平行四边形 188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190" name="直接连接符 189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矩形 191"/>
          <p:cNvSpPr/>
          <p:nvPr/>
        </p:nvSpPr>
        <p:spPr bwMode="auto">
          <a:xfrm>
            <a:off x="8583426" y="2069178"/>
            <a:ext cx="64394" cy="300308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93" name="组合 192"/>
          <p:cNvGrpSpPr/>
          <p:nvPr/>
        </p:nvGrpSpPr>
        <p:grpSpPr>
          <a:xfrm>
            <a:off x="4687864" y="1748876"/>
            <a:ext cx="680696" cy="1356697"/>
            <a:chOff x="5541782" y="3517701"/>
            <a:chExt cx="680696" cy="1356697"/>
          </a:xfrm>
        </p:grpSpPr>
        <p:cxnSp>
          <p:nvCxnSpPr>
            <p:cNvPr id="194" name="直接箭头连接符 193"/>
            <p:cNvCxnSpPr/>
            <p:nvPr/>
          </p:nvCxnSpPr>
          <p:spPr>
            <a:xfrm>
              <a:off x="5803480" y="3517701"/>
              <a:ext cx="4189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5834653" y="3517701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 flipH="1">
              <a:off x="5541782" y="4870369"/>
              <a:ext cx="342023" cy="4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矩形 196"/>
          <p:cNvSpPr/>
          <p:nvPr/>
        </p:nvSpPr>
        <p:spPr bwMode="auto">
          <a:xfrm>
            <a:off x="5502721" y="3023727"/>
            <a:ext cx="1349483" cy="160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198" name="组合 197"/>
          <p:cNvGrpSpPr/>
          <p:nvPr/>
        </p:nvGrpSpPr>
        <p:grpSpPr>
          <a:xfrm>
            <a:off x="5166467" y="2754567"/>
            <a:ext cx="173970" cy="1444338"/>
            <a:chOff x="5371754" y="3717514"/>
            <a:chExt cx="173970" cy="1444338"/>
          </a:xfrm>
        </p:grpSpPr>
        <p:sp>
          <p:nvSpPr>
            <p:cNvPr id="199" name="矩形 198"/>
            <p:cNvSpPr/>
            <p:nvPr/>
          </p:nvSpPr>
          <p:spPr bwMode="auto">
            <a:xfrm>
              <a:off x="5371754" y="3717514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0" name="矩形 199"/>
            <p:cNvSpPr/>
            <p:nvPr/>
          </p:nvSpPr>
          <p:spPr bwMode="auto">
            <a:xfrm>
              <a:off x="5371754" y="3898317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1" name="矩形 200"/>
            <p:cNvSpPr/>
            <p:nvPr/>
          </p:nvSpPr>
          <p:spPr bwMode="auto">
            <a:xfrm>
              <a:off x="5377928" y="4079155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2" name="矩形 201"/>
            <p:cNvSpPr/>
            <p:nvPr/>
          </p:nvSpPr>
          <p:spPr bwMode="auto">
            <a:xfrm>
              <a:off x="5377928" y="4259958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3" name="矩形 202"/>
            <p:cNvSpPr/>
            <p:nvPr/>
          </p:nvSpPr>
          <p:spPr bwMode="auto">
            <a:xfrm>
              <a:off x="5374841" y="4445958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4" name="矩形 203"/>
            <p:cNvSpPr/>
            <p:nvPr/>
          </p:nvSpPr>
          <p:spPr bwMode="auto">
            <a:xfrm>
              <a:off x="5374841" y="4626761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5" name="矩形 204"/>
            <p:cNvSpPr/>
            <p:nvPr/>
          </p:nvSpPr>
          <p:spPr bwMode="auto">
            <a:xfrm>
              <a:off x="5381015" y="4807599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6" name="矩形 205"/>
            <p:cNvSpPr/>
            <p:nvPr/>
          </p:nvSpPr>
          <p:spPr bwMode="auto">
            <a:xfrm>
              <a:off x="5381015" y="4988402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7" name="矩形 206"/>
          <p:cNvSpPr/>
          <p:nvPr/>
        </p:nvSpPr>
        <p:spPr bwMode="auto">
          <a:xfrm>
            <a:off x="7162152" y="3377794"/>
            <a:ext cx="164709" cy="17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08" name="矩形 207"/>
          <p:cNvSpPr/>
          <p:nvPr/>
        </p:nvSpPr>
        <p:spPr bwMode="auto">
          <a:xfrm>
            <a:off x="7167366" y="3576813"/>
            <a:ext cx="164709" cy="173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209" name="文本框 208"/>
          <p:cNvSpPr txBox="1"/>
          <p:nvPr/>
        </p:nvSpPr>
        <p:spPr>
          <a:xfrm>
            <a:off x="5571058" y="3662751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FC layers</a:t>
            </a:r>
            <a:endParaRPr lang="zh-CN" altLang="en-US" dirty="0"/>
          </a:p>
        </p:txBody>
      </p:sp>
      <p:sp>
        <p:nvSpPr>
          <p:cNvPr id="210" name="文本框 209"/>
          <p:cNvSpPr txBox="1"/>
          <p:nvPr/>
        </p:nvSpPr>
        <p:spPr>
          <a:xfrm>
            <a:off x="4575469" y="3648587"/>
            <a:ext cx="62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zh-CN" altLang="en-US" dirty="0"/>
          </a:p>
        </p:txBody>
      </p:sp>
      <p:cxnSp>
        <p:nvCxnSpPr>
          <p:cNvPr id="211" name="直接箭头连接符 210"/>
          <p:cNvCxnSpPr/>
          <p:nvPr/>
        </p:nvCxnSpPr>
        <p:spPr>
          <a:xfrm>
            <a:off x="4687864" y="3527980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箭头连接符 211"/>
          <p:cNvCxnSpPr/>
          <p:nvPr/>
        </p:nvCxnSpPr>
        <p:spPr>
          <a:xfrm>
            <a:off x="5481724" y="3529583"/>
            <a:ext cx="1497807" cy="16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/>
          <p:nvPr/>
        </p:nvCxnSpPr>
        <p:spPr>
          <a:xfrm>
            <a:off x="8647820" y="3663490"/>
            <a:ext cx="41899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/>
          <p:cNvCxnSpPr/>
          <p:nvPr/>
        </p:nvCxnSpPr>
        <p:spPr>
          <a:xfrm>
            <a:off x="7027708" y="1763907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6299316" y="1947741"/>
            <a:ext cx="1531624" cy="914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/>
          <p:cNvGrpSpPr/>
          <p:nvPr/>
        </p:nvGrpSpPr>
        <p:grpSpPr>
          <a:xfrm>
            <a:off x="3664805" y="4629424"/>
            <a:ext cx="667964" cy="733377"/>
            <a:chOff x="3738433" y="2756128"/>
            <a:chExt cx="295794" cy="1341195"/>
          </a:xfrm>
        </p:grpSpPr>
        <p:sp>
          <p:nvSpPr>
            <p:cNvPr id="217" name="矩形 216"/>
            <p:cNvSpPr/>
            <p:nvPr/>
          </p:nvSpPr>
          <p:spPr bwMode="auto">
            <a:xfrm>
              <a:off x="3738433" y="3177036"/>
              <a:ext cx="261275" cy="920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18" name="平行四边形 217"/>
            <p:cNvSpPr/>
            <p:nvPr/>
          </p:nvSpPr>
          <p:spPr bwMode="auto">
            <a:xfrm>
              <a:off x="3743512" y="2756128"/>
              <a:ext cx="290715" cy="412791"/>
            </a:xfrm>
            <a:prstGeom prst="parallelogram">
              <a:avLst>
                <a:gd name="adj" fmla="val 3458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cxnSp>
          <p:nvCxnSpPr>
            <p:cNvPr id="219" name="直接连接符 218"/>
            <p:cNvCxnSpPr/>
            <p:nvPr/>
          </p:nvCxnSpPr>
          <p:spPr>
            <a:xfrm>
              <a:off x="4034227" y="2756128"/>
              <a:ext cx="0" cy="818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 flipH="1">
              <a:off x="3999708" y="3574645"/>
              <a:ext cx="34519" cy="522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立方体 220"/>
          <p:cNvSpPr/>
          <p:nvPr/>
        </p:nvSpPr>
        <p:spPr bwMode="auto">
          <a:xfrm>
            <a:off x="7473188" y="119589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22" name="立方体 221"/>
          <p:cNvSpPr/>
          <p:nvPr/>
        </p:nvSpPr>
        <p:spPr bwMode="auto">
          <a:xfrm>
            <a:off x="8145378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/>
              <p:cNvSpPr txBox="1"/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3" name="文本框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70" y="1486908"/>
                <a:ext cx="513987" cy="276999"/>
              </a:xfrm>
              <a:prstGeom prst="rect">
                <a:avLst/>
              </a:prstGeom>
              <a:blipFill>
                <a:blip r:embed="rId4"/>
                <a:stretch>
                  <a:fillRect l="-8333" t="-28889" r="-2857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/>
              <p:cNvSpPr txBox="1"/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4" name="文本框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944" y="1508257"/>
                <a:ext cx="519309" cy="276999"/>
              </a:xfrm>
              <a:prstGeom prst="rect">
                <a:avLst/>
              </a:prstGeom>
              <a:blipFill>
                <a:blip r:embed="rId5"/>
                <a:stretch>
                  <a:fillRect l="-8235" t="-28261" r="-2705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立方体 224"/>
          <p:cNvSpPr/>
          <p:nvPr/>
        </p:nvSpPr>
        <p:spPr bwMode="auto">
          <a:xfrm>
            <a:off x="8787202" y="121885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/>
              <p:cNvSpPr txBox="1"/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6" name="文本框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180" y="1526624"/>
                <a:ext cx="486608" cy="276999"/>
              </a:xfrm>
              <a:prstGeom prst="rect">
                <a:avLst/>
              </a:prstGeom>
              <a:blipFill>
                <a:blip r:embed="rId6"/>
                <a:stretch>
                  <a:fillRect l="-8750" t="-28261" r="-2875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立方体 226"/>
          <p:cNvSpPr/>
          <p:nvPr/>
        </p:nvSpPr>
        <p:spPr bwMode="auto">
          <a:xfrm>
            <a:off x="9415547" y="1192802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/>
              <p:cNvSpPr txBox="1"/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8" name="文本框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006" y="1530601"/>
                <a:ext cx="597215" cy="276999"/>
              </a:xfrm>
              <a:prstGeom prst="rect">
                <a:avLst/>
              </a:prstGeom>
              <a:blipFill>
                <a:blip r:embed="rId7"/>
                <a:stretch>
                  <a:fillRect l="-2041" r="-408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立方体 228"/>
          <p:cNvSpPr/>
          <p:nvPr/>
        </p:nvSpPr>
        <p:spPr bwMode="auto">
          <a:xfrm>
            <a:off x="10174321" y="1224043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0" name="矩形 229"/>
          <p:cNvSpPr/>
          <p:nvPr/>
        </p:nvSpPr>
        <p:spPr bwMode="auto">
          <a:xfrm>
            <a:off x="5501085" y="3202601"/>
            <a:ext cx="1349483" cy="160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/>
              <p:cNvSpPr txBox="1"/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31" name="文本框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723" y="2735027"/>
                <a:ext cx="368884" cy="284373"/>
              </a:xfrm>
              <a:prstGeom prst="rect">
                <a:avLst/>
              </a:prstGeom>
              <a:blipFill>
                <a:blip r:embed="rId8"/>
                <a:stretch>
                  <a:fillRect l="-8197" r="-4918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直接连接符 231"/>
          <p:cNvCxnSpPr/>
          <p:nvPr/>
        </p:nvCxnSpPr>
        <p:spPr>
          <a:xfrm flipH="1">
            <a:off x="6280963" y="1988919"/>
            <a:ext cx="2181612" cy="885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endCxn id="231" idx="3"/>
          </p:cNvCxnSpPr>
          <p:nvPr/>
        </p:nvCxnSpPr>
        <p:spPr>
          <a:xfrm flipH="1">
            <a:off x="6241607" y="1989853"/>
            <a:ext cx="2808758" cy="8873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>
            <a:endCxn id="231" idx="3"/>
          </p:cNvCxnSpPr>
          <p:nvPr/>
        </p:nvCxnSpPr>
        <p:spPr>
          <a:xfrm flipH="1">
            <a:off x="6241607" y="1988919"/>
            <a:ext cx="3546848" cy="88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箭头连接符 234"/>
          <p:cNvCxnSpPr>
            <a:endCxn id="181" idx="3"/>
          </p:cNvCxnSpPr>
          <p:nvPr/>
        </p:nvCxnSpPr>
        <p:spPr>
          <a:xfrm flipH="1">
            <a:off x="3964105" y="4129463"/>
            <a:ext cx="10220" cy="3997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组合 235"/>
          <p:cNvGrpSpPr/>
          <p:nvPr/>
        </p:nvGrpSpPr>
        <p:grpSpPr>
          <a:xfrm flipH="1" flipV="1">
            <a:off x="4784947" y="4129463"/>
            <a:ext cx="2486354" cy="737469"/>
            <a:chOff x="5834652" y="3741392"/>
            <a:chExt cx="2217242" cy="905750"/>
          </a:xfrm>
        </p:grpSpPr>
        <p:cxnSp>
          <p:nvCxnSpPr>
            <p:cNvPr id="237" name="直接箭头连接符 236"/>
            <p:cNvCxnSpPr/>
            <p:nvPr/>
          </p:nvCxnSpPr>
          <p:spPr>
            <a:xfrm flipV="1">
              <a:off x="5834652" y="3741392"/>
              <a:ext cx="2217242" cy="90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>
              <a:off x="5834652" y="3758245"/>
              <a:ext cx="30404" cy="8888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/>
              <p:cNvSpPr txBox="1"/>
              <p:nvPr/>
            </p:nvSpPr>
            <p:spPr>
              <a:xfrm>
                <a:off x="5159061" y="6061858"/>
                <a:ext cx="1972656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9" name="文本框 2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6061858"/>
                <a:ext cx="1972656" cy="7255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立方体 239"/>
          <p:cNvSpPr/>
          <p:nvPr/>
        </p:nvSpPr>
        <p:spPr bwMode="auto">
          <a:xfrm>
            <a:off x="11809185" y="302416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1" name="矩形 240"/>
          <p:cNvSpPr/>
          <p:nvPr/>
        </p:nvSpPr>
        <p:spPr>
          <a:xfrm>
            <a:off x="10413498" y="5359150"/>
            <a:ext cx="117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</a:t>
            </a:r>
            <a:endParaRPr lang="zh-CN" altLang="en-US" b="1" dirty="0"/>
          </a:p>
        </p:txBody>
      </p:sp>
      <p:sp>
        <p:nvSpPr>
          <p:cNvPr id="242" name="矩形 241"/>
          <p:cNvSpPr/>
          <p:nvPr/>
        </p:nvSpPr>
        <p:spPr>
          <a:xfrm>
            <a:off x="10296671" y="6235483"/>
            <a:ext cx="141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Grad-CAM++</a:t>
            </a:r>
            <a:endParaRPr lang="zh-CN" altLang="en-US" b="1" dirty="0"/>
          </a:p>
        </p:txBody>
      </p:sp>
      <p:sp>
        <p:nvSpPr>
          <p:cNvPr id="243" name="矩形 242"/>
          <p:cNvSpPr/>
          <p:nvPr/>
        </p:nvSpPr>
        <p:spPr>
          <a:xfrm>
            <a:off x="11325723" y="1444502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Cam</a:t>
            </a:r>
            <a:endParaRPr lang="zh-CN" altLang="en-US" b="1" dirty="0"/>
          </a:p>
        </p:txBody>
      </p:sp>
      <p:sp>
        <p:nvSpPr>
          <p:cNvPr id="244" name="矩形 243"/>
          <p:cNvSpPr/>
          <p:nvPr/>
        </p:nvSpPr>
        <p:spPr>
          <a:xfrm>
            <a:off x="-32919" y="6124536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Aditya Chattopadhyay,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Anirban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Sarkar,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Prantik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Howlader,et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. al.</a:t>
            </a:r>
          </a:p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Grad-CAM++: Generalized Gradient-based Visual </a:t>
            </a:r>
          </a:p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Explanations for Deep Convolutional Networks. arXiv:1506.06579,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245" name="矩形 244"/>
          <p:cNvSpPr/>
          <p:nvPr/>
        </p:nvSpPr>
        <p:spPr>
          <a:xfrm>
            <a:off x="-32919" y="5522199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Ramprasaath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R. </a:t>
            </a:r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Selvaraju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Michael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Cogswell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 et.al. </a:t>
            </a:r>
          </a:p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Grad-CAM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: Visual Explanations from </a:t>
            </a:r>
            <a:endParaRPr lang="en-US" altLang="zh-CN" sz="11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Deep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Networks via Gradient-based Localization.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arXiv:1610.02391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2019</a:t>
            </a:r>
            <a:endParaRPr lang="zh-CN" altLang="en-US" sz="1100" dirty="0"/>
          </a:p>
        </p:txBody>
      </p:sp>
      <p:sp>
        <p:nvSpPr>
          <p:cNvPr id="246" name="文本框 122"/>
          <p:cNvSpPr txBox="1"/>
          <p:nvPr/>
        </p:nvSpPr>
        <p:spPr>
          <a:xfrm>
            <a:off x="7407087" y="3668099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Label</a:t>
            </a:r>
            <a:endParaRPr lang="zh-CN" altLang="en-US" dirty="0"/>
          </a:p>
        </p:txBody>
      </p:sp>
      <p:pic>
        <p:nvPicPr>
          <p:cNvPr id="24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" y="3024374"/>
            <a:ext cx="1050423" cy="1055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8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679" y="1235885"/>
            <a:ext cx="821044" cy="821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9" name="文本框 122"/>
          <p:cNvSpPr txBox="1"/>
          <p:nvPr/>
        </p:nvSpPr>
        <p:spPr>
          <a:xfrm>
            <a:off x="7131717" y="2805724"/>
            <a:ext cx="50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Cat</a:t>
            </a:r>
            <a:endParaRPr lang="zh-CN" altLang="en-US" dirty="0"/>
          </a:p>
        </p:txBody>
      </p:sp>
      <p:sp>
        <p:nvSpPr>
          <p:cNvPr id="250" name="文本框 122"/>
          <p:cNvSpPr txBox="1"/>
          <p:nvPr/>
        </p:nvSpPr>
        <p:spPr>
          <a:xfrm>
            <a:off x="7162152" y="2986375"/>
            <a:ext cx="77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Dog</a:t>
            </a:r>
            <a:endParaRPr lang="zh-CN" altLang="en-US" dirty="0"/>
          </a:p>
        </p:txBody>
      </p:sp>
      <p:sp>
        <p:nvSpPr>
          <p:cNvPr id="251" name="文本框 122"/>
          <p:cNvSpPr txBox="1"/>
          <p:nvPr/>
        </p:nvSpPr>
        <p:spPr>
          <a:xfrm>
            <a:off x="4435722" y="4839136"/>
            <a:ext cx="488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 prop till last convolution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36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N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6038" y="1225389"/>
            <a:ext cx="8601622" cy="4539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51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9_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81" y="627460"/>
            <a:ext cx="6331534" cy="553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图片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6353" y="351795"/>
            <a:ext cx="4766320" cy="269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C:\Users\admin\Documents\图片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56" y="3277080"/>
            <a:ext cx="4711913" cy="288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67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:\Users\admin\Desktop\pictu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64" y="124126"/>
            <a:ext cx="7574236" cy="635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5780" y="366493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Convolution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9352" y="3526438"/>
            <a:ext cx="129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Pooling</a:t>
            </a:r>
          </a:p>
          <a:p>
            <a:r>
              <a:rPr lang="en-US" altLang="zh-CN" b="1" dirty="0"/>
              <a:t>Activation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8328" y="353343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 Dropout</a:t>
            </a:r>
          </a:p>
          <a:p>
            <a:r>
              <a:rPr lang="en-US" altLang="zh-CN" b="1" dirty="0"/>
              <a:t>Fully-connected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7510" y="6260434"/>
            <a:ext cx="10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5880" y="631014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28048" y="626260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Feature map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32404" y="631014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Output</a:t>
            </a:r>
          </a:p>
        </p:txBody>
      </p:sp>
      <p:pic>
        <p:nvPicPr>
          <p:cNvPr id="1027" name="Picture 3" descr="C:\Users\admin\Desktop\m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462" y="2020391"/>
            <a:ext cx="155530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76498" y="366493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29538" y="6290550"/>
            <a:ext cx="10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Matrix</a:t>
            </a:r>
          </a:p>
        </p:txBody>
      </p:sp>
      <p:pic>
        <p:nvPicPr>
          <p:cNvPr id="1026" name="Picture 2" descr="https://nbviewer.jupyter.org/github/DSKSD/DeepNLP-models-Pytorch/blob/master/images/08.cnn-for-text-architec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63" y="0"/>
            <a:ext cx="3816537" cy="18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admin\AppData\Local\Microsoft\Windows\INetCache\Content.Word\df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43" y="1108505"/>
            <a:ext cx="8706338" cy="4478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26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9" y="0"/>
            <a:ext cx="903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8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12"/>
              <p:cNvSpPr txBox="1"/>
              <p:nvPr/>
            </p:nvSpPr>
            <p:spPr>
              <a:xfrm>
                <a:off x="883032" y="3276159"/>
                <a:ext cx="5346700" cy="356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𝐿𝑒𝑎𝑘𝑅𝑒𝐿𝑈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/>
                              </m:sSup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/>
                              </m:sSup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𝑙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+1)</m:t>
                          </m:r>
                        </m:sup>
                      </m:sSubSup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zh-CN" altLang="en-US" i="1">
                          <a:latin typeface="Cambria Math"/>
                        </a:rPr>
                        <m:t>𝜎</m:t>
                      </m:r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𝑁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32" y="3276159"/>
                <a:ext cx="5346700" cy="3560205"/>
              </a:xfrm>
              <a:prstGeom prst="rect">
                <a:avLst/>
              </a:prstGeom>
              <a:blipFill>
                <a:blip r:embed="rId2"/>
                <a:stretch>
                  <a:fillRect t="-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1"/>
          <p:cNvSpPr>
            <a:spLocks noGrp="1"/>
          </p:cNvSpPr>
          <p:nvPr/>
        </p:nvSpPr>
        <p:spPr>
          <a:xfrm>
            <a:off x="9306734" y="62910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788272" y="614263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" name="文本框 3"/>
          <p:cNvSpPr txBox="1"/>
          <p:nvPr/>
        </p:nvSpPr>
        <p:spPr>
          <a:xfrm>
            <a:off x="2123135" y="1108961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GCN/</a:t>
            </a:r>
            <a:r>
              <a:rPr lang="en-US" altLang="zh-CN" dirty="0"/>
              <a:t> </a:t>
            </a:r>
            <a:r>
              <a:rPr lang="en-US" altLang="zh-CN" dirty="0" smtClean="0"/>
              <a:t>GAT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68109" y="2162333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GCN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2066" y="631574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zh-CN" sz="1100" dirty="0">
                <a:solidFill>
                  <a:srgbClr val="000000"/>
                </a:solidFill>
                <a:latin typeface="Helvetica Neue"/>
              </a:rPr>
              <a:t>Franco ScarselliAh Chung TsoiMarco </a:t>
            </a:r>
            <a:r>
              <a:rPr lang="it-IT" altLang="zh-CN" sz="1100" dirty="0" smtClean="0">
                <a:solidFill>
                  <a:srgbClr val="000000"/>
                </a:solidFill>
                <a:latin typeface="Helvetica Neue"/>
              </a:rPr>
              <a:t>Gori et. al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Graphical-Based Learning Environments for Pattern Recognition.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arXiv:1506.06579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2015</a:t>
            </a:r>
            <a:endParaRPr lang="zh-CN" altLang="en-US" sz="1100" dirty="0"/>
          </a:p>
        </p:txBody>
      </p:sp>
      <p:sp>
        <p:nvSpPr>
          <p:cNvPr id="10" name="矩形 9"/>
          <p:cNvSpPr/>
          <p:nvPr/>
        </p:nvSpPr>
        <p:spPr>
          <a:xfrm>
            <a:off x="142066" y="586020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 err="1">
                <a:solidFill>
                  <a:srgbClr val="000000"/>
                </a:solidFill>
                <a:latin typeface="Helvetica Neue"/>
              </a:rPr>
              <a:t>Petar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Velickovi,Guillem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100" dirty="0" err="1" smtClean="0">
                <a:solidFill>
                  <a:srgbClr val="000000"/>
                </a:solidFill>
                <a:latin typeface="Helvetica Neue"/>
              </a:rPr>
              <a:t>Cucurull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,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Arantxa</a:t>
            </a:r>
            <a:r>
              <a:rPr lang="en-US" altLang="zh-CN" sz="1100" dirty="0"/>
              <a:t> Casanova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Graph Attention Networks.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arXiv:1311.2901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2018</a:t>
            </a:r>
            <a:endParaRPr lang="zh-CN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2"/>
              <p:cNvSpPr txBox="1"/>
              <p:nvPr/>
            </p:nvSpPr>
            <p:spPr>
              <a:xfrm>
                <a:off x="2295962" y="1691486"/>
                <a:ext cx="2964145" cy="1321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+1)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zh-CN" altLang="en-US" b="0" i="1" smtClean="0">
                          <a:latin typeface="Cambria Math"/>
                        </a:rPr>
                        <m:t>𝜎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CN" altLang="en-US" b="0" i="1" smtClean="0">
                              <a:latin typeface="Cambria Math"/>
                            </a:rPr>
                            <m:t>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𝑐</m:t>
                    </m:r>
                    <m:r>
                      <a:rPr lang="en-US" altLang="zh-CN" i="1">
                        <a:latin typeface="Cambria Math"/>
                      </a:rPr>
                      <m:t>﷮</m:t>
                    </m:r>
                    <m:r>
                      <a:rPr lang="en-US" altLang="zh-CN" i="1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𝑁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)|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𝑁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)|</m:t>
                        </m:r>
                      </m:e>
                    </m:ra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62" y="1691486"/>
                <a:ext cx="2964145" cy="1321452"/>
              </a:xfrm>
              <a:prstGeom prst="rect">
                <a:avLst/>
              </a:prstGeom>
              <a:blipFill>
                <a:blip r:embed="rId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145740" y="515830"/>
            <a:ext cx="1984582" cy="7386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/>
              <a:t>MPNN Theory</a:t>
            </a:r>
            <a:endParaRPr lang="en-US" altLang="zh-CN" sz="2400" b="1" dirty="0"/>
          </a:p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9448403" y="1183983"/>
            <a:ext cx="2577014" cy="3706531"/>
            <a:chOff x="-77611" y="1881644"/>
            <a:chExt cx="2577014" cy="3706531"/>
          </a:xfrm>
        </p:grpSpPr>
        <p:grpSp>
          <p:nvGrpSpPr>
            <p:cNvPr id="83" name="组合 82"/>
            <p:cNvGrpSpPr/>
            <p:nvPr/>
          </p:nvGrpSpPr>
          <p:grpSpPr>
            <a:xfrm>
              <a:off x="34916" y="1881644"/>
              <a:ext cx="2464487" cy="3307542"/>
              <a:chOff x="25542" y="2876914"/>
              <a:chExt cx="2807989" cy="4021655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290822" y="3951150"/>
                <a:ext cx="2384616" cy="1582265"/>
                <a:chOff x="-131270" y="5086483"/>
                <a:chExt cx="2384616" cy="1582265"/>
              </a:xfrm>
            </p:grpSpPr>
            <p:sp>
              <p:nvSpPr>
                <p:cNvPr id="136" name="椭圆 135"/>
                <p:cNvSpPr/>
                <p:nvPr/>
              </p:nvSpPr>
              <p:spPr bwMode="auto">
                <a:xfrm>
                  <a:off x="-131270" y="5089716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altLang="zh-CN" dirty="0" smtClean="0"/>
                </a:p>
              </p:txBody>
            </p:sp>
            <p:sp>
              <p:nvSpPr>
                <p:cNvPr id="137" name="椭圆 136"/>
                <p:cNvSpPr/>
                <p:nvPr/>
              </p:nvSpPr>
              <p:spPr bwMode="auto">
                <a:xfrm>
                  <a:off x="569762" y="5729413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dirty="0"/>
                </a:p>
              </p:txBody>
            </p:sp>
            <p:sp>
              <p:nvSpPr>
                <p:cNvPr id="138" name="椭圆 137"/>
                <p:cNvSpPr/>
                <p:nvPr/>
              </p:nvSpPr>
              <p:spPr bwMode="auto">
                <a:xfrm>
                  <a:off x="1245634" y="6301544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39" name="直接连接符 138"/>
                <p:cNvCxnSpPr>
                  <a:stCxn id="136" idx="5"/>
                  <a:endCxn id="137" idx="1"/>
                </p:cNvCxnSpPr>
                <p:nvPr/>
              </p:nvCxnSpPr>
              <p:spPr>
                <a:xfrm>
                  <a:off x="171165" y="5392151"/>
                  <a:ext cx="450487" cy="38915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>
                  <a:stCxn id="138" idx="1"/>
                  <a:endCxn id="137" idx="5"/>
                </p:cNvCxnSpPr>
                <p:nvPr/>
              </p:nvCxnSpPr>
              <p:spPr>
                <a:xfrm flipH="1" flipV="1">
                  <a:off x="872197" y="6031848"/>
                  <a:ext cx="425327" cy="3215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椭圆 140"/>
                <p:cNvSpPr/>
                <p:nvPr/>
              </p:nvSpPr>
              <p:spPr bwMode="auto">
                <a:xfrm>
                  <a:off x="-112754" y="6306288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42" name="直接连接符 141"/>
                <p:cNvCxnSpPr>
                  <a:stCxn id="141" idx="7"/>
                  <a:endCxn id="137" idx="3"/>
                </p:cNvCxnSpPr>
                <p:nvPr/>
              </p:nvCxnSpPr>
              <p:spPr>
                <a:xfrm flipV="1">
                  <a:off x="189681" y="6031848"/>
                  <a:ext cx="431971" cy="3263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椭圆 142"/>
                <p:cNvSpPr/>
                <p:nvPr/>
              </p:nvSpPr>
              <p:spPr bwMode="auto">
                <a:xfrm>
                  <a:off x="1899021" y="5729039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44" name="直接连接符 143"/>
                <p:cNvCxnSpPr>
                  <a:stCxn id="138" idx="7"/>
                  <a:endCxn id="143" idx="3"/>
                </p:cNvCxnSpPr>
                <p:nvPr/>
              </p:nvCxnSpPr>
              <p:spPr>
                <a:xfrm flipV="1">
                  <a:off x="1548069" y="6031474"/>
                  <a:ext cx="402842" cy="3219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文本框 134"/>
                <p:cNvSpPr txBox="1"/>
                <p:nvPr/>
              </p:nvSpPr>
              <p:spPr>
                <a:xfrm>
                  <a:off x="-93463" y="5086483"/>
                  <a:ext cx="301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b="1" dirty="0"/>
                    <a:t>1</a:t>
                  </a:r>
                  <a:endParaRPr lang="zh-CN" altLang="en-US" b="1" dirty="0"/>
                </a:p>
              </p:txBody>
            </p:sp>
            <p:sp>
              <p:nvSpPr>
                <p:cNvPr id="146" name="矩形 145"/>
                <p:cNvSpPr/>
                <p:nvPr/>
              </p:nvSpPr>
              <p:spPr>
                <a:xfrm>
                  <a:off x="596081" y="5740203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b="1" dirty="0" smtClean="0"/>
                    <a:t>3</a:t>
                  </a:r>
                  <a:endParaRPr lang="zh-CN" altLang="en-US" b="1" dirty="0"/>
                </a:p>
              </p:txBody>
            </p:sp>
            <p:sp>
              <p:nvSpPr>
                <p:cNvPr id="147" name="矩形 146"/>
                <p:cNvSpPr/>
                <p:nvPr/>
              </p:nvSpPr>
              <p:spPr>
                <a:xfrm>
                  <a:off x="-95302" y="62934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b="1" dirty="0" smtClean="0"/>
                    <a:t>2</a:t>
                  </a:r>
                  <a:endParaRPr lang="zh-CN" altLang="en-US" b="1" dirty="0"/>
                </a:p>
              </p:txBody>
            </p:sp>
            <p:sp>
              <p:nvSpPr>
                <p:cNvPr id="148" name="矩形 147"/>
                <p:cNvSpPr/>
                <p:nvPr/>
              </p:nvSpPr>
              <p:spPr>
                <a:xfrm>
                  <a:off x="1281586" y="6299416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b="1" dirty="0" smtClean="0"/>
                    <a:t>4</a:t>
                  </a:r>
                  <a:endParaRPr lang="zh-CN" altLang="en-US" b="1" dirty="0"/>
                </a:p>
              </p:txBody>
            </p:sp>
            <p:sp>
              <p:nvSpPr>
                <p:cNvPr id="149" name="矩形 148"/>
                <p:cNvSpPr/>
                <p:nvPr/>
              </p:nvSpPr>
              <p:spPr>
                <a:xfrm>
                  <a:off x="1935782" y="571888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b="1" dirty="0" smtClean="0"/>
                    <a:t>5</a:t>
                  </a:r>
                  <a:endParaRPr lang="zh-CN" altLang="en-US" b="1" dirty="0"/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25542" y="2876914"/>
                <a:ext cx="173970" cy="1444338"/>
                <a:chOff x="5371754" y="3717514"/>
                <a:chExt cx="173970" cy="1444338"/>
              </a:xfrm>
            </p:grpSpPr>
            <p:sp>
              <p:nvSpPr>
                <p:cNvPr id="128" name="矩形 127"/>
                <p:cNvSpPr/>
                <p:nvPr/>
              </p:nvSpPr>
              <p:spPr bwMode="auto">
                <a:xfrm>
                  <a:off x="5371754" y="3717514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/>
                <p:cNvSpPr/>
                <p:nvPr/>
              </p:nvSpPr>
              <p:spPr bwMode="auto">
                <a:xfrm>
                  <a:off x="5371754" y="3898317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矩形 129"/>
                <p:cNvSpPr/>
                <p:nvPr/>
              </p:nvSpPr>
              <p:spPr bwMode="auto">
                <a:xfrm>
                  <a:off x="5377928" y="407915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31" name="矩形 130"/>
                <p:cNvSpPr/>
                <p:nvPr/>
              </p:nvSpPr>
              <p:spPr bwMode="auto">
                <a:xfrm>
                  <a:off x="5377928" y="425995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矩形 131"/>
                <p:cNvSpPr/>
                <p:nvPr/>
              </p:nvSpPr>
              <p:spPr bwMode="auto">
                <a:xfrm>
                  <a:off x="5374841" y="4445958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33" name="矩形 132"/>
                <p:cNvSpPr/>
                <p:nvPr/>
              </p:nvSpPr>
              <p:spPr bwMode="auto">
                <a:xfrm>
                  <a:off x="5374841" y="4626761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34" name="矩形 133"/>
                <p:cNvSpPr/>
                <p:nvPr/>
              </p:nvSpPr>
              <p:spPr bwMode="auto">
                <a:xfrm>
                  <a:off x="5381015" y="480759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35" name="矩形 134"/>
                <p:cNvSpPr/>
                <p:nvPr/>
              </p:nvSpPr>
              <p:spPr bwMode="auto">
                <a:xfrm>
                  <a:off x="5381015" y="4988402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294331" y="3146667"/>
                <a:ext cx="173970" cy="1444338"/>
                <a:chOff x="5183720" y="3725510"/>
                <a:chExt cx="173970" cy="1444338"/>
              </a:xfrm>
            </p:grpSpPr>
            <p:sp>
              <p:nvSpPr>
                <p:cNvPr id="120" name="矩形 119"/>
                <p:cNvSpPr/>
                <p:nvPr/>
              </p:nvSpPr>
              <p:spPr bwMode="auto">
                <a:xfrm>
                  <a:off x="5183720" y="372551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21" name="矩形 120"/>
                <p:cNvSpPr/>
                <p:nvPr/>
              </p:nvSpPr>
              <p:spPr bwMode="auto">
                <a:xfrm>
                  <a:off x="5183720" y="390631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22" name="矩形 121"/>
                <p:cNvSpPr/>
                <p:nvPr/>
              </p:nvSpPr>
              <p:spPr bwMode="auto">
                <a:xfrm>
                  <a:off x="5189894" y="408714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23" name="矩形 122"/>
                <p:cNvSpPr/>
                <p:nvPr/>
              </p:nvSpPr>
              <p:spPr bwMode="auto">
                <a:xfrm>
                  <a:off x="5189894" y="4267954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24" name="矩形 123"/>
                <p:cNvSpPr/>
                <p:nvPr/>
              </p:nvSpPr>
              <p:spPr bwMode="auto">
                <a:xfrm>
                  <a:off x="5186807" y="4453953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25" name="矩形 124"/>
                <p:cNvSpPr/>
                <p:nvPr/>
              </p:nvSpPr>
              <p:spPr bwMode="auto">
                <a:xfrm>
                  <a:off x="5186807" y="4634756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26" name="矩形 125"/>
                <p:cNvSpPr/>
                <p:nvPr/>
              </p:nvSpPr>
              <p:spPr bwMode="auto">
                <a:xfrm>
                  <a:off x="5192981" y="481559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27" name="矩形 126"/>
                <p:cNvSpPr/>
                <p:nvPr/>
              </p:nvSpPr>
              <p:spPr bwMode="auto">
                <a:xfrm>
                  <a:off x="5192981" y="499639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2659560" y="3186495"/>
                <a:ext cx="173971" cy="1444338"/>
                <a:chOff x="5160503" y="3739212"/>
                <a:chExt cx="173971" cy="1444338"/>
              </a:xfrm>
            </p:grpSpPr>
            <p:sp>
              <p:nvSpPr>
                <p:cNvPr id="112" name="矩形 111"/>
                <p:cNvSpPr/>
                <p:nvPr/>
              </p:nvSpPr>
              <p:spPr bwMode="auto">
                <a:xfrm>
                  <a:off x="5160503" y="3739212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3" name="矩形 112"/>
                <p:cNvSpPr/>
                <p:nvPr/>
              </p:nvSpPr>
              <p:spPr bwMode="auto">
                <a:xfrm>
                  <a:off x="5160504" y="3920015"/>
                  <a:ext cx="164708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4" name="矩形 113"/>
                <p:cNvSpPr/>
                <p:nvPr/>
              </p:nvSpPr>
              <p:spPr bwMode="auto">
                <a:xfrm>
                  <a:off x="5166676" y="4100851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5" name="矩形 114"/>
                <p:cNvSpPr/>
                <p:nvPr/>
              </p:nvSpPr>
              <p:spPr bwMode="auto">
                <a:xfrm>
                  <a:off x="5166676" y="4281656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6" name="矩形 115"/>
                <p:cNvSpPr/>
                <p:nvPr/>
              </p:nvSpPr>
              <p:spPr bwMode="auto">
                <a:xfrm>
                  <a:off x="5163591" y="4467656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7" name="矩形 116"/>
                <p:cNvSpPr/>
                <p:nvPr/>
              </p:nvSpPr>
              <p:spPr bwMode="auto">
                <a:xfrm>
                  <a:off x="5163591" y="464845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矩形 117"/>
                <p:cNvSpPr/>
                <p:nvPr/>
              </p:nvSpPr>
              <p:spPr bwMode="auto">
                <a:xfrm>
                  <a:off x="5169765" y="4829298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9" name="矩形 118"/>
                <p:cNvSpPr/>
                <p:nvPr/>
              </p:nvSpPr>
              <p:spPr bwMode="auto">
                <a:xfrm>
                  <a:off x="5169765" y="5010100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31591" y="5454231"/>
                <a:ext cx="173970" cy="1444338"/>
                <a:chOff x="4598339" y="3882245"/>
                <a:chExt cx="173970" cy="1444338"/>
              </a:xfrm>
            </p:grpSpPr>
            <p:sp>
              <p:nvSpPr>
                <p:cNvPr id="104" name="矩形 103"/>
                <p:cNvSpPr/>
                <p:nvPr/>
              </p:nvSpPr>
              <p:spPr bwMode="auto">
                <a:xfrm>
                  <a:off x="4598339" y="388224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5" name="矩形 104"/>
                <p:cNvSpPr/>
                <p:nvPr/>
              </p:nvSpPr>
              <p:spPr bwMode="auto">
                <a:xfrm>
                  <a:off x="4598339" y="406304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6" name="矩形 105"/>
                <p:cNvSpPr/>
                <p:nvPr/>
              </p:nvSpPr>
              <p:spPr bwMode="auto">
                <a:xfrm>
                  <a:off x="4604513" y="4243886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7" name="矩形 106"/>
                <p:cNvSpPr/>
                <p:nvPr/>
              </p:nvSpPr>
              <p:spPr bwMode="auto">
                <a:xfrm>
                  <a:off x="4604513" y="4424689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矩形 107"/>
                <p:cNvSpPr/>
                <p:nvPr/>
              </p:nvSpPr>
              <p:spPr bwMode="auto">
                <a:xfrm>
                  <a:off x="4601426" y="461068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/>
                <p:cNvSpPr/>
                <p:nvPr/>
              </p:nvSpPr>
              <p:spPr bwMode="auto">
                <a:xfrm>
                  <a:off x="4601426" y="4791492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0" name="矩形 109"/>
                <p:cNvSpPr/>
                <p:nvPr/>
              </p:nvSpPr>
              <p:spPr bwMode="auto">
                <a:xfrm>
                  <a:off x="4607600" y="497233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1" name="矩形 110"/>
                <p:cNvSpPr/>
                <p:nvPr/>
              </p:nvSpPr>
              <p:spPr bwMode="auto">
                <a:xfrm>
                  <a:off x="4607600" y="515313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95" name="组合 94"/>
              <p:cNvGrpSpPr/>
              <p:nvPr/>
            </p:nvGrpSpPr>
            <p:grpSpPr>
              <a:xfrm>
                <a:off x="1428984" y="5454231"/>
                <a:ext cx="173970" cy="1444338"/>
                <a:chOff x="4599982" y="3888520"/>
                <a:chExt cx="173970" cy="1444338"/>
              </a:xfrm>
            </p:grpSpPr>
            <p:sp>
              <p:nvSpPr>
                <p:cNvPr id="96" name="矩形 95"/>
                <p:cNvSpPr/>
                <p:nvPr/>
              </p:nvSpPr>
              <p:spPr bwMode="auto">
                <a:xfrm>
                  <a:off x="4599982" y="388852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97" name="矩形 96"/>
                <p:cNvSpPr/>
                <p:nvPr/>
              </p:nvSpPr>
              <p:spPr bwMode="auto">
                <a:xfrm>
                  <a:off x="4599982" y="406932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98" name="矩形 97"/>
                <p:cNvSpPr/>
                <p:nvPr/>
              </p:nvSpPr>
              <p:spPr bwMode="auto">
                <a:xfrm>
                  <a:off x="4606156" y="4250161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99" name="矩形 98"/>
                <p:cNvSpPr/>
                <p:nvPr/>
              </p:nvSpPr>
              <p:spPr bwMode="auto">
                <a:xfrm>
                  <a:off x="4606156" y="4430964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0" name="矩形 99"/>
                <p:cNvSpPr/>
                <p:nvPr/>
              </p:nvSpPr>
              <p:spPr bwMode="auto">
                <a:xfrm>
                  <a:off x="4603069" y="4616964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1" name="矩形 100"/>
                <p:cNvSpPr/>
                <p:nvPr/>
              </p:nvSpPr>
              <p:spPr bwMode="auto">
                <a:xfrm>
                  <a:off x="4603069" y="4797767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2" name="矩形 101"/>
                <p:cNvSpPr/>
                <p:nvPr/>
              </p:nvSpPr>
              <p:spPr bwMode="auto">
                <a:xfrm>
                  <a:off x="4609243" y="497860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3" name="矩形 102"/>
                <p:cNvSpPr/>
                <p:nvPr/>
              </p:nvSpPr>
              <p:spPr bwMode="auto">
                <a:xfrm>
                  <a:off x="4609243" y="515940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/>
                <p:cNvSpPr/>
                <p:nvPr/>
              </p:nvSpPr>
              <p:spPr>
                <a:xfrm>
                  <a:off x="-57640" y="3085314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矩形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7640" y="3085314"/>
                  <a:ext cx="4742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-77611" y="5215637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7611" y="5215637"/>
                  <a:ext cx="47423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1220774" y="3197088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774" y="3197088"/>
                  <a:ext cx="4742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1135046" y="5215637"/>
                  <a:ext cx="473143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046" y="5215637"/>
                  <a:ext cx="473143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1945852" y="2953154"/>
                  <a:ext cx="473143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852" y="2953154"/>
                  <a:ext cx="473143" cy="3767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586561" y="2886678"/>
                  <a:ext cx="544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61" y="2886678"/>
                  <a:ext cx="54444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矩形 13"/>
          <p:cNvSpPr/>
          <p:nvPr/>
        </p:nvSpPr>
        <p:spPr>
          <a:xfrm>
            <a:off x="631609" y="4277262"/>
            <a:ext cx="55778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GAT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 bwMode="auto">
          <a:xfrm>
            <a:off x="7090335" y="4340135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椭圆 15"/>
          <p:cNvSpPr/>
          <p:nvPr/>
        </p:nvSpPr>
        <p:spPr bwMode="auto">
          <a:xfrm>
            <a:off x="7683527" y="4810674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cxnSp>
        <p:nvCxnSpPr>
          <p:cNvPr id="17" name="直接连接符 16"/>
          <p:cNvCxnSpPr>
            <a:stCxn id="21" idx="5"/>
            <a:endCxn id="15" idx="1"/>
          </p:cNvCxnSpPr>
          <p:nvPr/>
        </p:nvCxnSpPr>
        <p:spPr>
          <a:xfrm>
            <a:off x="6953461" y="3970437"/>
            <a:ext cx="182416" cy="41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6" idx="1"/>
            <a:endCxn id="15" idx="5"/>
          </p:cNvCxnSpPr>
          <p:nvPr/>
        </p:nvCxnSpPr>
        <p:spPr>
          <a:xfrm flipH="1" flipV="1">
            <a:off x="7355773" y="4588867"/>
            <a:ext cx="373297" cy="264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 bwMode="auto">
          <a:xfrm>
            <a:off x="7194952" y="5093313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>
            <a:stCxn id="19" idx="0"/>
            <a:endCxn id="15" idx="4"/>
          </p:cNvCxnSpPr>
          <p:nvPr/>
        </p:nvCxnSpPr>
        <p:spPr>
          <a:xfrm flipH="1" flipV="1">
            <a:off x="7245825" y="4631544"/>
            <a:ext cx="104617" cy="461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 bwMode="auto">
          <a:xfrm>
            <a:off x="6688023" y="3721704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7387167" y="3674570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cxnSp>
        <p:nvCxnSpPr>
          <p:cNvPr id="23" name="直接连接符 22"/>
          <p:cNvCxnSpPr>
            <a:endCxn id="22" idx="3"/>
          </p:cNvCxnSpPr>
          <p:nvPr/>
        </p:nvCxnSpPr>
        <p:spPr>
          <a:xfrm flipV="1">
            <a:off x="7302616" y="3923303"/>
            <a:ext cx="130093" cy="42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 bwMode="auto">
          <a:xfrm>
            <a:off x="7801280" y="4077079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cxnSp>
        <p:nvCxnSpPr>
          <p:cNvPr id="25" name="直接连接符 24"/>
          <p:cNvCxnSpPr>
            <a:stCxn id="15" idx="6"/>
            <a:endCxn id="24" idx="3"/>
          </p:cNvCxnSpPr>
          <p:nvPr/>
        </p:nvCxnSpPr>
        <p:spPr>
          <a:xfrm flipV="1">
            <a:off x="7401315" y="4325812"/>
            <a:ext cx="445507" cy="160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15" idx="2"/>
          </p:cNvCxnSpPr>
          <p:nvPr/>
        </p:nvCxnSpPr>
        <p:spPr>
          <a:xfrm flipV="1">
            <a:off x="6602143" y="4485840"/>
            <a:ext cx="488192" cy="13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6079831" y="4646965"/>
            <a:ext cx="488192" cy="13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 bwMode="auto">
          <a:xfrm>
            <a:off x="6432985" y="4458600"/>
            <a:ext cx="310980" cy="2914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9" name="椭圆 28"/>
          <p:cNvSpPr/>
          <p:nvPr/>
        </p:nvSpPr>
        <p:spPr bwMode="auto">
          <a:xfrm>
            <a:off x="5901214" y="4750009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0" name="椭圆 29"/>
          <p:cNvSpPr/>
          <p:nvPr/>
        </p:nvSpPr>
        <p:spPr bwMode="auto">
          <a:xfrm>
            <a:off x="6725349" y="4984534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cxnSp>
        <p:nvCxnSpPr>
          <p:cNvPr id="31" name="直接连接符 30"/>
          <p:cNvCxnSpPr>
            <a:stCxn id="30" idx="0"/>
            <a:endCxn id="15" idx="3"/>
          </p:cNvCxnSpPr>
          <p:nvPr/>
        </p:nvCxnSpPr>
        <p:spPr>
          <a:xfrm flipV="1">
            <a:off x="6880839" y="4588868"/>
            <a:ext cx="255038" cy="39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6438188" y="2033423"/>
            <a:ext cx="488192" cy="13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 bwMode="auto">
          <a:xfrm>
            <a:off x="6259571" y="2136467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cxnSp>
        <p:nvCxnSpPr>
          <p:cNvPr id="34" name="直接连接符 33"/>
          <p:cNvCxnSpPr>
            <a:endCxn id="36" idx="5"/>
          </p:cNvCxnSpPr>
          <p:nvPr/>
        </p:nvCxnSpPr>
        <p:spPr>
          <a:xfrm flipH="1" flipV="1">
            <a:off x="6525009" y="1556345"/>
            <a:ext cx="492873" cy="431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 bwMode="auto">
          <a:xfrm>
            <a:off x="6791342" y="1845058"/>
            <a:ext cx="310980" cy="2914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6" name="椭圆 35"/>
          <p:cNvSpPr/>
          <p:nvPr/>
        </p:nvSpPr>
        <p:spPr bwMode="auto">
          <a:xfrm>
            <a:off x="6259571" y="1307612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7" name="椭圆 36"/>
          <p:cNvSpPr/>
          <p:nvPr/>
        </p:nvSpPr>
        <p:spPr bwMode="auto">
          <a:xfrm>
            <a:off x="7455476" y="1985244"/>
            <a:ext cx="310980" cy="291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cxnSp>
        <p:nvCxnSpPr>
          <p:cNvPr id="38" name="直接连接符 37"/>
          <p:cNvCxnSpPr>
            <a:stCxn id="35" idx="6"/>
            <a:endCxn id="37" idx="1"/>
          </p:cNvCxnSpPr>
          <p:nvPr/>
        </p:nvCxnSpPr>
        <p:spPr>
          <a:xfrm>
            <a:off x="7102322" y="1990763"/>
            <a:ext cx="398696" cy="3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738718" y="4406342"/>
                <a:ext cx="1022844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718" y="4406342"/>
                <a:ext cx="1022844" cy="476221"/>
              </a:xfrm>
              <a:prstGeom prst="rect">
                <a:avLst/>
              </a:prstGeom>
              <a:blipFill>
                <a:blip r:embed="rId10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585543" y="1895359"/>
                <a:ext cx="911147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543" y="1895359"/>
                <a:ext cx="911147" cy="6908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弧形 40"/>
          <p:cNvSpPr/>
          <p:nvPr/>
        </p:nvSpPr>
        <p:spPr>
          <a:xfrm>
            <a:off x="6551196" y="1377011"/>
            <a:ext cx="348306" cy="588775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弧形 41"/>
          <p:cNvSpPr/>
          <p:nvPr/>
        </p:nvSpPr>
        <p:spPr>
          <a:xfrm rot="18415621">
            <a:off x="7204932" y="1661417"/>
            <a:ext cx="348306" cy="588775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弧形 42"/>
          <p:cNvSpPr/>
          <p:nvPr/>
        </p:nvSpPr>
        <p:spPr>
          <a:xfrm rot="16684972">
            <a:off x="6503695" y="1777464"/>
            <a:ext cx="348306" cy="588775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stCxn id="41" idx="2"/>
          </p:cNvCxnSpPr>
          <p:nvPr/>
        </p:nvCxnSpPr>
        <p:spPr>
          <a:xfrm flipV="1">
            <a:off x="6899502" y="1519818"/>
            <a:ext cx="53959" cy="151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41" idx="2"/>
          </p:cNvCxnSpPr>
          <p:nvPr/>
        </p:nvCxnSpPr>
        <p:spPr>
          <a:xfrm flipH="1" flipV="1">
            <a:off x="6784862" y="1527759"/>
            <a:ext cx="114640" cy="143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 flipV="1">
            <a:off x="6570739" y="1756724"/>
            <a:ext cx="114640" cy="143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6585357" y="1916290"/>
            <a:ext cx="100715" cy="77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7148341" y="1614010"/>
            <a:ext cx="97484" cy="1427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2" idx="0"/>
          </p:cNvCxnSpPr>
          <p:nvPr/>
        </p:nvCxnSpPr>
        <p:spPr>
          <a:xfrm>
            <a:off x="7143751" y="1778937"/>
            <a:ext cx="154382" cy="256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弧形 49"/>
          <p:cNvSpPr/>
          <p:nvPr/>
        </p:nvSpPr>
        <p:spPr>
          <a:xfrm rot="16684972">
            <a:off x="6205285" y="4405268"/>
            <a:ext cx="348306" cy="588775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 flipH="1" flipV="1">
            <a:off x="6272329" y="4384528"/>
            <a:ext cx="114640" cy="143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6286947" y="4544094"/>
            <a:ext cx="100715" cy="77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弧形 52"/>
          <p:cNvSpPr/>
          <p:nvPr/>
        </p:nvSpPr>
        <p:spPr>
          <a:xfrm rot="18252762">
            <a:off x="6770793" y="4275054"/>
            <a:ext cx="348306" cy="588775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 rot="21437141" flipV="1">
            <a:off x="6714202" y="4227647"/>
            <a:ext cx="97484" cy="1427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21437141">
            <a:off x="6701501" y="4403917"/>
            <a:ext cx="162493" cy="14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 bwMode="auto">
          <a:xfrm>
            <a:off x="5959716" y="21636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7" name="矩形 56"/>
          <p:cNvSpPr/>
          <p:nvPr/>
        </p:nvSpPr>
        <p:spPr bwMode="auto">
          <a:xfrm>
            <a:off x="5959716" y="170334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8" name="矩形 57"/>
          <p:cNvSpPr/>
          <p:nvPr/>
        </p:nvSpPr>
        <p:spPr bwMode="auto">
          <a:xfrm>
            <a:off x="5965135" y="319061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9" name="矩形 58"/>
          <p:cNvSpPr/>
          <p:nvPr/>
        </p:nvSpPr>
        <p:spPr bwMode="auto">
          <a:xfrm>
            <a:off x="5965135" y="467760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0" name="矩形 59"/>
          <p:cNvSpPr/>
          <p:nvPr/>
        </p:nvSpPr>
        <p:spPr bwMode="auto">
          <a:xfrm>
            <a:off x="5962425" y="620732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1" name="矩形 60"/>
          <p:cNvSpPr/>
          <p:nvPr/>
        </p:nvSpPr>
        <p:spPr bwMode="auto">
          <a:xfrm>
            <a:off x="5962425" y="769431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2" name="矩形 61"/>
          <p:cNvSpPr/>
          <p:nvPr/>
        </p:nvSpPr>
        <p:spPr bwMode="auto">
          <a:xfrm>
            <a:off x="5967844" y="918158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/>
        </p:nvSpPr>
        <p:spPr bwMode="auto">
          <a:xfrm>
            <a:off x="5967844" y="1066856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5867160" y="1225307"/>
                <a:ext cx="474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160" y="1225307"/>
                <a:ext cx="474232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 bwMode="auto">
          <a:xfrm>
            <a:off x="7805406" y="779183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6" name="矩形 65"/>
          <p:cNvSpPr/>
          <p:nvPr/>
        </p:nvSpPr>
        <p:spPr bwMode="auto">
          <a:xfrm>
            <a:off x="7805406" y="927881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7" name="矩形 66"/>
          <p:cNvSpPr/>
          <p:nvPr/>
        </p:nvSpPr>
        <p:spPr bwMode="auto">
          <a:xfrm>
            <a:off x="7810825" y="1076608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8" name="矩形 67"/>
          <p:cNvSpPr/>
          <p:nvPr/>
        </p:nvSpPr>
        <p:spPr bwMode="auto">
          <a:xfrm>
            <a:off x="7810825" y="1225307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9" name="矩形 68"/>
          <p:cNvSpPr/>
          <p:nvPr/>
        </p:nvSpPr>
        <p:spPr bwMode="auto">
          <a:xfrm>
            <a:off x="7808115" y="1378279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0" name="矩形 69"/>
          <p:cNvSpPr/>
          <p:nvPr/>
        </p:nvSpPr>
        <p:spPr bwMode="auto">
          <a:xfrm>
            <a:off x="7808115" y="1526978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1" name="矩形 70"/>
          <p:cNvSpPr/>
          <p:nvPr/>
        </p:nvSpPr>
        <p:spPr bwMode="auto">
          <a:xfrm>
            <a:off x="7813534" y="1675705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2" name="矩形 71"/>
          <p:cNvSpPr/>
          <p:nvPr/>
        </p:nvSpPr>
        <p:spPr bwMode="auto">
          <a:xfrm>
            <a:off x="7813534" y="1824403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7712850" y="1982854"/>
                <a:ext cx="473143" cy="372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50" y="1982854"/>
                <a:ext cx="473143" cy="372538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 bwMode="auto">
          <a:xfrm>
            <a:off x="6029021" y="2177813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5" name="矩形 74"/>
          <p:cNvSpPr/>
          <p:nvPr/>
        </p:nvSpPr>
        <p:spPr bwMode="auto">
          <a:xfrm>
            <a:off x="6029021" y="2326511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 bwMode="auto">
          <a:xfrm>
            <a:off x="6034440" y="2475238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7" name="矩形 76"/>
          <p:cNvSpPr/>
          <p:nvPr/>
        </p:nvSpPr>
        <p:spPr bwMode="auto">
          <a:xfrm>
            <a:off x="6034440" y="2623937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8" name="矩形 77"/>
          <p:cNvSpPr/>
          <p:nvPr/>
        </p:nvSpPr>
        <p:spPr bwMode="auto">
          <a:xfrm>
            <a:off x="6031730" y="2776909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9" name="矩形 78"/>
          <p:cNvSpPr/>
          <p:nvPr/>
        </p:nvSpPr>
        <p:spPr bwMode="auto">
          <a:xfrm>
            <a:off x="6031730" y="2925608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80" name="矩形 79"/>
          <p:cNvSpPr/>
          <p:nvPr/>
        </p:nvSpPr>
        <p:spPr bwMode="auto">
          <a:xfrm>
            <a:off x="6037149" y="3074335"/>
            <a:ext cx="144560" cy="14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81" name="矩形 80"/>
          <p:cNvSpPr/>
          <p:nvPr/>
        </p:nvSpPr>
        <p:spPr bwMode="auto">
          <a:xfrm>
            <a:off x="6037149" y="3223033"/>
            <a:ext cx="144560" cy="142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5936465" y="3381484"/>
                <a:ext cx="473143" cy="369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465" y="3381484"/>
                <a:ext cx="473143" cy="369973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239597" y="265251"/>
            <a:ext cx="215153" cy="94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2883" y="764856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Class Activation Map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5902" y="162752"/>
            <a:ext cx="3568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MPNN </a:t>
            </a:r>
            <a:r>
              <a:rPr lang="en-US" altLang="zh-CN" sz="2400" b="1" dirty="0"/>
              <a:t>Visual </a:t>
            </a:r>
            <a:r>
              <a:rPr lang="en-US" altLang="zh-CN" sz="2400" b="1" dirty="0" smtClean="0"/>
              <a:t>Explanations</a:t>
            </a:r>
            <a:endParaRPr lang="en-US" altLang="zh-CN" sz="240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2955928" y="2433750"/>
            <a:ext cx="1399722" cy="1872325"/>
            <a:chOff x="2955928" y="2433750"/>
            <a:chExt cx="1399722" cy="1872325"/>
          </a:xfrm>
        </p:grpSpPr>
        <p:sp>
          <p:nvSpPr>
            <p:cNvPr id="10" name="立方体 9"/>
            <p:cNvSpPr/>
            <p:nvPr/>
          </p:nvSpPr>
          <p:spPr bwMode="auto">
            <a:xfrm>
              <a:off x="2955928" y="3943965"/>
              <a:ext cx="1381125" cy="362110"/>
            </a:xfrm>
            <a:prstGeom prst="cube">
              <a:avLst>
                <a:gd name="adj" fmla="val 7025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立方体 10"/>
            <p:cNvSpPr/>
            <p:nvPr/>
          </p:nvSpPr>
          <p:spPr bwMode="auto">
            <a:xfrm>
              <a:off x="2974525" y="3483265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2" name="立方体 11"/>
            <p:cNvSpPr/>
            <p:nvPr/>
          </p:nvSpPr>
          <p:spPr bwMode="auto">
            <a:xfrm>
              <a:off x="2974523" y="3313151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立方体 12"/>
            <p:cNvSpPr/>
            <p:nvPr/>
          </p:nvSpPr>
          <p:spPr bwMode="auto">
            <a:xfrm>
              <a:off x="2974523" y="3132096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立方体 13"/>
            <p:cNvSpPr/>
            <p:nvPr/>
          </p:nvSpPr>
          <p:spPr bwMode="auto">
            <a:xfrm>
              <a:off x="2974522" y="295151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立方体 14"/>
            <p:cNvSpPr/>
            <p:nvPr/>
          </p:nvSpPr>
          <p:spPr bwMode="auto">
            <a:xfrm>
              <a:off x="2974521" y="278670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3236463" y="3963225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3148636" y="4083753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3436487" y="4038358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3655560" y="4102900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3898418" y="4050909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1" name="直接连接符 20"/>
            <p:cNvCxnSpPr>
              <a:stCxn id="16" idx="5"/>
              <a:endCxn id="18" idx="2"/>
            </p:cNvCxnSpPr>
            <p:nvPr/>
          </p:nvCxnSpPr>
          <p:spPr>
            <a:xfrm>
              <a:off x="3354350" y="4018315"/>
              <a:ext cx="82137" cy="5231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endCxn id="18" idx="2"/>
            </p:cNvCxnSpPr>
            <p:nvPr/>
          </p:nvCxnSpPr>
          <p:spPr>
            <a:xfrm flipV="1">
              <a:off x="3272213" y="4070629"/>
              <a:ext cx="164274" cy="5128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endCxn id="19" idx="2"/>
            </p:cNvCxnSpPr>
            <p:nvPr/>
          </p:nvCxnSpPr>
          <p:spPr>
            <a:xfrm>
              <a:off x="3559740" y="4087426"/>
              <a:ext cx="95820" cy="47745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endCxn id="20" idx="3"/>
            </p:cNvCxnSpPr>
            <p:nvPr/>
          </p:nvCxnSpPr>
          <p:spPr>
            <a:xfrm flipV="1">
              <a:off x="3793673" y="4105999"/>
              <a:ext cx="124971" cy="42296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立方体 24"/>
            <p:cNvSpPr/>
            <p:nvPr/>
          </p:nvSpPr>
          <p:spPr bwMode="auto">
            <a:xfrm>
              <a:off x="2974521" y="259856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6" name="立方体 25"/>
            <p:cNvSpPr/>
            <p:nvPr/>
          </p:nvSpPr>
          <p:spPr bwMode="auto">
            <a:xfrm>
              <a:off x="2974520" y="243375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56384" y="2622229"/>
            <a:ext cx="173970" cy="1444338"/>
            <a:chOff x="5371754" y="3717514"/>
            <a:chExt cx="173970" cy="1444338"/>
          </a:xfrm>
        </p:grpSpPr>
        <p:sp>
          <p:nvSpPr>
            <p:cNvPr id="28" name="矩形 27"/>
            <p:cNvSpPr/>
            <p:nvPr/>
          </p:nvSpPr>
          <p:spPr bwMode="auto">
            <a:xfrm>
              <a:off x="5371754" y="3717514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371754" y="3898317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5377928" y="4079155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5377928" y="4259958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5374841" y="4445958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5374841" y="4626761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381015" y="4807599"/>
              <a:ext cx="164709" cy="17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5381015" y="4988402"/>
              <a:ext cx="164709" cy="1734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6"/>
              <p:cNvSpPr txBox="1"/>
              <p:nvPr/>
            </p:nvSpPr>
            <p:spPr>
              <a:xfrm>
                <a:off x="1295763" y="4353863"/>
                <a:ext cx="3271537" cy="246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𝑤</m:t>
                          </m:r>
                          <m:r>
                            <a:rPr lang="zh-CN" altLang="en-US" b="0" i="1" smtClean="0">
                              <a:latin typeface="Cambria Math"/>
                            </a:rPr>
                            <m:t>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endParaRPr lang="en-US" altLang="zh-CN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𝑅</m:t>
                      </m:r>
                      <m:r>
                        <a:rPr lang="en-US" altLang="zh-CN" b="0" i="1" smtClean="0">
                          <a:latin typeface="Cambria Math"/>
                        </a:rPr>
                        <m:t>({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latin typeface="Cambria Math"/>
                        </a:rPr>
                        <m:t>𝑣</m:t>
                      </m:r>
                      <m:r>
                        <a:rPr lang="zh-CN" altLang="en-US" b="0" i="1" smtClean="0">
                          <a:latin typeface="Cambria Math"/>
                        </a:rPr>
                        <m:t>𝜖</m:t>
                      </m:r>
                      <m:r>
                        <a:rPr lang="en-US" altLang="zh-CN" b="0" i="1" smtClean="0">
                          <a:latin typeface="Cambria Math"/>
                        </a:rPr>
                        <m:t>𝐺</m:t>
                      </m:r>
                      <m:r>
                        <a:rPr lang="en-US" altLang="zh-CN" b="0" i="1" smtClean="0"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6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63" y="4353863"/>
                <a:ext cx="3271537" cy="2462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123"/>
          <p:cNvSpPr txBox="1"/>
          <p:nvPr/>
        </p:nvSpPr>
        <p:spPr>
          <a:xfrm>
            <a:off x="4426889" y="3645279"/>
            <a:ext cx="62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zh-CN" altLang="en-US" dirty="0"/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2430293" y="3494206"/>
            <a:ext cx="544232" cy="85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13"/>
              <p:cNvSpPr txBox="1"/>
              <p:nvPr/>
            </p:nvSpPr>
            <p:spPr>
              <a:xfrm>
                <a:off x="5550889" y="5000350"/>
                <a:ext cx="2897332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89" y="5000350"/>
                <a:ext cx="2897332" cy="725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14"/>
              <p:cNvSpPr txBox="1"/>
              <p:nvPr/>
            </p:nvSpPr>
            <p:spPr>
              <a:xfrm>
                <a:off x="9426163" y="3073007"/>
                <a:ext cx="242451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𝐺𝑟𝑎𝑑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𝐶𝑎𝑚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1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163" y="3073007"/>
                <a:ext cx="2424510" cy="330540"/>
              </a:xfrm>
              <a:prstGeom prst="rect">
                <a:avLst/>
              </a:prstGeom>
              <a:blipFill>
                <a:blip r:embed="rId4"/>
                <a:stretch>
                  <a:fillRect l="-3266" t="-140741" r="-5025" b="-2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 bwMode="auto">
          <a:xfrm>
            <a:off x="8987083" y="1888472"/>
            <a:ext cx="64394" cy="300308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4535776" y="1468380"/>
            <a:ext cx="1174507" cy="1357112"/>
            <a:chOff x="4824891" y="3441501"/>
            <a:chExt cx="1174507" cy="1357112"/>
          </a:xfrm>
        </p:grpSpPr>
        <p:cxnSp>
          <p:nvCxnSpPr>
            <p:cNvPr id="44" name="直接箭头连接符 43"/>
            <p:cNvCxnSpPr/>
            <p:nvPr/>
          </p:nvCxnSpPr>
          <p:spPr>
            <a:xfrm>
              <a:off x="5094902" y="3441501"/>
              <a:ext cx="904496" cy="503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117762" y="3441916"/>
              <a:ext cx="21994" cy="13493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4824891" y="4794584"/>
              <a:ext cx="342023" cy="4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矩形 46"/>
          <p:cNvSpPr/>
          <p:nvPr/>
        </p:nvSpPr>
        <p:spPr bwMode="auto">
          <a:xfrm>
            <a:off x="5906378" y="2843021"/>
            <a:ext cx="1349483" cy="160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 bwMode="auto">
          <a:xfrm>
            <a:off x="7565809" y="3197088"/>
            <a:ext cx="164709" cy="17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 bwMode="auto">
          <a:xfrm>
            <a:off x="7571023" y="3396107"/>
            <a:ext cx="164709" cy="173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50" name="文本框 122"/>
          <p:cNvSpPr txBox="1"/>
          <p:nvPr/>
        </p:nvSpPr>
        <p:spPr>
          <a:xfrm>
            <a:off x="5974715" y="3482045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FC layers</a:t>
            </a:r>
            <a:endParaRPr lang="zh-CN" altLang="en-US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4527602" y="3435469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5885381" y="3348877"/>
            <a:ext cx="1497807" cy="16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9051477" y="3482784"/>
            <a:ext cx="41899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7431365" y="1583201"/>
            <a:ext cx="4189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6702973" y="1767035"/>
            <a:ext cx="1531624" cy="914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立方体 55"/>
          <p:cNvSpPr/>
          <p:nvPr/>
        </p:nvSpPr>
        <p:spPr bwMode="auto">
          <a:xfrm>
            <a:off x="7876845" y="1015190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7" name="立方体 56"/>
          <p:cNvSpPr/>
          <p:nvPr/>
        </p:nvSpPr>
        <p:spPr bwMode="auto">
          <a:xfrm>
            <a:off x="8549035" y="1038147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153"/>
              <p:cNvSpPr txBox="1"/>
              <p:nvPr/>
            </p:nvSpPr>
            <p:spPr>
              <a:xfrm>
                <a:off x="8048727" y="1306202"/>
                <a:ext cx="51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8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727" y="1306202"/>
                <a:ext cx="513987" cy="276999"/>
              </a:xfrm>
              <a:prstGeom prst="rect">
                <a:avLst/>
              </a:prstGeom>
              <a:blipFill>
                <a:blip r:embed="rId5"/>
                <a:stretch>
                  <a:fillRect l="-8235" t="-28261" r="-2705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154"/>
              <p:cNvSpPr txBox="1"/>
              <p:nvPr/>
            </p:nvSpPr>
            <p:spPr>
              <a:xfrm>
                <a:off x="8716601" y="1327551"/>
                <a:ext cx="51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9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601" y="1327551"/>
                <a:ext cx="519309" cy="276999"/>
              </a:xfrm>
              <a:prstGeom prst="rect">
                <a:avLst/>
              </a:prstGeom>
              <a:blipFill>
                <a:blip r:embed="rId6"/>
                <a:stretch>
                  <a:fillRect l="-8235" t="-28889" r="-2705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立方体 59"/>
          <p:cNvSpPr/>
          <p:nvPr/>
        </p:nvSpPr>
        <p:spPr bwMode="auto">
          <a:xfrm>
            <a:off x="9190859" y="1038147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158"/>
              <p:cNvSpPr txBox="1"/>
              <p:nvPr/>
            </p:nvSpPr>
            <p:spPr>
              <a:xfrm>
                <a:off x="9347837" y="1345918"/>
                <a:ext cx="486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文本框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837" y="1345918"/>
                <a:ext cx="486608" cy="276999"/>
              </a:xfrm>
              <a:prstGeom prst="rect">
                <a:avLst/>
              </a:prstGeom>
              <a:blipFill>
                <a:blip r:embed="rId7"/>
                <a:stretch>
                  <a:fillRect l="-8750" t="-28889" r="-28750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立方体 61"/>
          <p:cNvSpPr/>
          <p:nvPr/>
        </p:nvSpPr>
        <p:spPr bwMode="auto">
          <a:xfrm>
            <a:off x="9819204" y="1012096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160"/>
              <p:cNvSpPr txBox="1"/>
              <p:nvPr/>
            </p:nvSpPr>
            <p:spPr>
              <a:xfrm>
                <a:off x="10002663" y="1349895"/>
                <a:ext cx="597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663" y="1349895"/>
                <a:ext cx="597215" cy="276999"/>
              </a:xfrm>
              <a:prstGeom prst="rect">
                <a:avLst/>
              </a:prstGeom>
              <a:blipFill>
                <a:blip r:embed="rId8"/>
                <a:stretch>
                  <a:fillRect l="-2041" r="-408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立方体 63"/>
          <p:cNvSpPr/>
          <p:nvPr/>
        </p:nvSpPr>
        <p:spPr bwMode="auto">
          <a:xfrm>
            <a:off x="10577978" y="1043337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5" name="矩形 64"/>
          <p:cNvSpPr/>
          <p:nvPr/>
        </p:nvSpPr>
        <p:spPr bwMode="auto">
          <a:xfrm>
            <a:off x="5904742" y="3021895"/>
            <a:ext cx="1349483" cy="160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165"/>
              <p:cNvSpPr txBox="1"/>
              <p:nvPr/>
            </p:nvSpPr>
            <p:spPr>
              <a:xfrm>
                <a:off x="6276380" y="2554321"/>
                <a:ext cx="368884" cy="284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66" name="文本框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80" y="2554321"/>
                <a:ext cx="368884" cy="284373"/>
              </a:xfrm>
              <a:prstGeom prst="rect">
                <a:avLst/>
              </a:prstGeom>
              <a:blipFill>
                <a:blip r:embed="rId9"/>
                <a:stretch>
                  <a:fillRect l="-8333" r="-5000"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连接符 66"/>
          <p:cNvCxnSpPr/>
          <p:nvPr/>
        </p:nvCxnSpPr>
        <p:spPr>
          <a:xfrm flipH="1">
            <a:off x="6684620" y="1808213"/>
            <a:ext cx="2181612" cy="885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66" idx="3"/>
          </p:cNvCxnSpPr>
          <p:nvPr/>
        </p:nvCxnSpPr>
        <p:spPr>
          <a:xfrm flipH="1">
            <a:off x="6645264" y="1809147"/>
            <a:ext cx="2808758" cy="8873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66" idx="3"/>
          </p:cNvCxnSpPr>
          <p:nvPr/>
        </p:nvCxnSpPr>
        <p:spPr>
          <a:xfrm flipH="1">
            <a:off x="6645264" y="1808213"/>
            <a:ext cx="3546848" cy="88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 flipH="1" flipV="1">
            <a:off x="4567299" y="3777315"/>
            <a:ext cx="3123239" cy="467151"/>
            <a:chOff x="5820758" y="4283968"/>
            <a:chExt cx="2785193" cy="573749"/>
          </a:xfrm>
        </p:grpSpPr>
        <p:cxnSp>
          <p:nvCxnSpPr>
            <p:cNvPr id="71" name="直接箭头连接符 70"/>
            <p:cNvCxnSpPr/>
            <p:nvPr/>
          </p:nvCxnSpPr>
          <p:spPr>
            <a:xfrm flipV="1">
              <a:off x="5820758" y="4283968"/>
              <a:ext cx="2785193" cy="90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5865055" y="4312374"/>
              <a:ext cx="1" cy="5453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205"/>
              <p:cNvSpPr txBox="1"/>
              <p:nvPr/>
            </p:nvSpPr>
            <p:spPr>
              <a:xfrm>
                <a:off x="5562718" y="5881152"/>
                <a:ext cx="1972656" cy="725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18" y="5881152"/>
                <a:ext cx="1972656" cy="7255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立方体 73"/>
          <p:cNvSpPr/>
          <p:nvPr/>
        </p:nvSpPr>
        <p:spPr bwMode="auto">
          <a:xfrm>
            <a:off x="11860474" y="2816092"/>
            <a:ext cx="239177" cy="907211"/>
          </a:xfrm>
          <a:prstGeom prst="cube">
            <a:avLst>
              <a:gd name="adj" fmla="val 8807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0817155" y="5178444"/>
            <a:ext cx="117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</a:t>
            </a:r>
            <a:endParaRPr lang="zh-CN" altLang="en-US" b="1" dirty="0"/>
          </a:p>
        </p:txBody>
      </p:sp>
      <p:sp>
        <p:nvSpPr>
          <p:cNvPr id="76" name="矩形 75"/>
          <p:cNvSpPr/>
          <p:nvPr/>
        </p:nvSpPr>
        <p:spPr>
          <a:xfrm>
            <a:off x="10700328" y="6054777"/>
            <a:ext cx="141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Grad-CAM++</a:t>
            </a:r>
            <a:endParaRPr lang="zh-CN" altLang="en-US" b="1" dirty="0"/>
          </a:p>
        </p:txBody>
      </p:sp>
      <p:sp>
        <p:nvSpPr>
          <p:cNvPr id="77" name="矩形 76"/>
          <p:cNvSpPr/>
          <p:nvPr/>
        </p:nvSpPr>
        <p:spPr>
          <a:xfrm>
            <a:off x="11534701" y="132005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Cam</a:t>
            </a:r>
            <a:endParaRPr lang="zh-CN" altLang="en-US" b="1" dirty="0"/>
          </a:p>
        </p:txBody>
      </p:sp>
      <p:sp>
        <p:nvSpPr>
          <p:cNvPr id="78" name="文本框 122"/>
          <p:cNvSpPr txBox="1"/>
          <p:nvPr/>
        </p:nvSpPr>
        <p:spPr>
          <a:xfrm>
            <a:off x="7810744" y="3487393"/>
            <a:ext cx="10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Label</a:t>
            </a:r>
            <a:endParaRPr lang="zh-CN" altLang="en-US" dirty="0"/>
          </a:p>
        </p:txBody>
      </p:sp>
      <p:sp>
        <p:nvSpPr>
          <p:cNvPr id="79" name="文本框 122"/>
          <p:cNvSpPr txBox="1"/>
          <p:nvPr/>
        </p:nvSpPr>
        <p:spPr>
          <a:xfrm>
            <a:off x="7535374" y="2625018"/>
            <a:ext cx="10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Inactive</a:t>
            </a:r>
            <a:endParaRPr lang="zh-CN" altLang="en-US" dirty="0"/>
          </a:p>
        </p:txBody>
      </p:sp>
      <p:sp>
        <p:nvSpPr>
          <p:cNvPr id="80" name="文本框 122"/>
          <p:cNvSpPr txBox="1"/>
          <p:nvPr/>
        </p:nvSpPr>
        <p:spPr>
          <a:xfrm>
            <a:off x="7571023" y="2866862"/>
            <a:ext cx="110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Active</a:t>
            </a:r>
            <a:endParaRPr lang="zh-CN" altLang="en-US" dirty="0"/>
          </a:p>
        </p:txBody>
      </p:sp>
      <p:sp>
        <p:nvSpPr>
          <p:cNvPr id="81" name="椭圆 80"/>
          <p:cNvSpPr/>
          <p:nvPr/>
        </p:nvSpPr>
        <p:spPr bwMode="auto">
          <a:xfrm>
            <a:off x="10638418" y="1255022"/>
            <a:ext cx="61910" cy="908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82" name="椭圆 81"/>
          <p:cNvSpPr/>
          <p:nvPr/>
        </p:nvSpPr>
        <p:spPr bwMode="auto">
          <a:xfrm>
            <a:off x="10728908" y="1161097"/>
            <a:ext cx="61910" cy="908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83" name="直接连接符 82"/>
          <p:cNvCxnSpPr>
            <a:stCxn id="81" idx="5"/>
            <a:endCxn id="85" idx="1"/>
          </p:cNvCxnSpPr>
          <p:nvPr/>
        </p:nvCxnSpPr>
        <p:spPr>
          <a:xfrm>
            <a:off x="10691261" y="1332607"/>
            <a:ext cx="22955" cy="5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82" idx="4"/>
            <a:endCxn id="85" idx="1"/>
          </p:cNvCxnSpPr>
          <p:nvPr/>
        </p:nvCxnSpPr>
        <p:spPr>
          <a:xfrm flipH="1">
            <a:off x="10714216" y="1251993"/>
            <a:ext cx="45647" cy="136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 bwMode="auto">
          <a:xfrm>
            <a:off x="10705149" y="1374805"/>
            <a:ext cx="61910" cy="9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86" name="直接连接符 85"/>
          <p:cNvCxnSpPr/>
          <p:nvPr/>
        </p:nvCxnSpPr>
        <p:spPr>
          <a:xfrm flipH="1">
            <a:off x="10705149" y="1437121"/>
            <a:ext cx="23760" cy="107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10709096" y="1557221"/>
            <a:ext cx="72039" cy="110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 bwMode="auto">
          <a:xfrm>
            <a:off x="10742244" y="1633128"/>
            <a:ext cx="61910" cy="908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9" name="椭圆 88"/>
          <p:cNvSpPr/>
          <p:nvPr/>
        </p:nvSpPr>
        <p:spPr bwMode="auto">
          <a:xfrm>
            <a:off x="10669373" y="1517779"/>
            <a:ext cx="61910" cy="908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grpSp>
        <p:nvGrpSpPr>
          <p:cNvPr id="90" name="组合 89"/>
          <p:cNvGrpSpPr/>
          <p:nvPr/>
        </p:nvGrpSpPr>
        <p:grpSpPr>
          <a:xfrm>
            <a:off x="5974259" y="624417"/>
            <a:ext cx="1070379" cy="1431782"/>
            <a:chOff x="2955928" y="2433750"/>
            <a:chExt cx="1399722" cy="1872325"/>
          </a:xfrm>
        </p:grpSpPr>
        <p:sp>
          <p:nvSpPr>
            <p:cNvPr id="91" name="立方体 90"/>
            <p:cNvSpPr/>
            <p:nvPr/>
          </p:nvSpPr>
          <p:spPr bwMode="auto">
            <a:xfrm>
              <a:off x="2955928" y="3943965"/>
              <a:ext cx="1381125" cy="362110"/>
            </a:xfrm>
            <a:prstGeom prst="cube">
              <a:avLst>
                <a:gd name="adj" fmla="val 7025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2" name="立方体 91"/>
            <p:cNvSpPr/>
            <p:nvPr/>
          </p:nvSpPr>
          <p:spPr bwMode="auto">
            <a:xfrm>
              <a:off x="2974525" y="3483265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3" name="立方体 92"/>
            <p:cNvSpPr/>
            <p:nvPr/>
          </p:nvSpPr>
          <p:spPr bwMode="auto">
            <a:xfrm>
              <a:off x="2974523" y="3313151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4" name="立方体 93"/>
            <p:cNvSpPr/>
            <p:nvPr/>
          </p:nvSpPr>
          <p:spPr bwMode="auto">
            <a:xfrm>
              <a:off x="2974523" y="3132096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5" name="立方体 94"/>
            <p:cNvSpPr/>
            <p:nvPr/>
          </p:nvSpPr>
          <p:spPr bwMode="auto">
            <a:xfrm>
              <a:off x="2974522" y="295151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6" name="立方体 95"/>
            <p:cNvSpPr/>
            <p:nvPr/>
          </p:nvSpPr>
          <p:spPr bwMode="auto">
            <a:xfrm>
              <a:off x="2974521" y="278670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3236463" y="3963225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3148636" y="4083753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9" name="椭圆 98"/>
            <p:cNvSpPr/>
            <p:nvPr/>
          </p:nvSpPr>
          <p:spPr bwMode="auto">
            <a:xfrm>
              <a:off x="3436487" y="4038358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0" name="椭圆 99"/>
            <p:cNvSpPr/>
            <p:nvPr/>
          </p:nvSpPr>
          <p:spPr bwMode="auto">
            <a:xfrm>
              <a:off x="3655560" y="4102900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1" name="椭圆 100"/>
            <p:cNvSpPr/>
            <p:nvPr/>
          </p:nvSpPr>
          <p:spPr bwMode="auto">
            <a:xfrm>
              <a:off x="3898418" y="4050909"/>
              <a:ext cx="138113" cy="64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02" name="直接连接符 101"/>
            <p:cNvCxnSpPr>
              <a:stCxn id="97" idx="5"/>
              <a:endCxn id="99" idx="2"/>
            </p:cNvCxnSpPr>
            <p:nvPr/>
          </p:nvCxnSpPr>
          <p:spPr>
            <a:xfrm>
              <a:off x="3354350" y="4018315"/>
              <a:ext cx="82137" cy="5231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endCxn id="99" idx="2"/>
            </p:cNvCxnSpPr>
            <p:nvPr/>
          </p:nvCxnSpPr>
          <p:spPr>
            <a:xfrm flipV="1">
              <a:off x="3272213" y="4070629"/>
              <a:ext cx="164274" cy="5128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>
              <a:endCxn id="100" idx="2"/>
            </p:cNvCxnSpPr>
            <p:nvPr/>
          </p:nvCxnSpPr>
          <p:spPr>
            <a:xfrm>
              <a:off x="3559740" y="4087426"/>
              <a:ext cx="95820" cy="47745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endCxn id="101" idx="3"/>
            </p:cNvCxnSpPr>
            <p:nvPr/>
          </p:nvCxnSpPr>
          <p:spPr>
            <a:xfrm flipV="1">
              <a:off x="3793673" y="4105999"/>
              <a:ext cx="124971" cy="42296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立方体 105"/>
            <p:cNvSpPr/>
            <p:nvPr/>
          </p:nvSpPr>
          <p:spPr bwMode="auto">
            <a:xfrm>
              <a:off x="2974521" y="259856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7" name="立方体 106"/>
            <p:cNvSpPr/>
            <p:nvPr/>
          </p:nvSpPr>
          <p:spPr bwMode="auto">
            <a:xfrm>
              <a:off x="2974520" y="2433750"/>
              <a:ext cx="1381125" cy="362110"/>
            </a:xfrm>
            <a:prstGeom prst="cube">
              <a:avLst>
                <a:gd name="adj" fmla="val 7289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08" name="直接连接符 107"/>
          <p:cNvCxnSpPr/>
          <p:nvPr/>
        </p:nvCxnSpPr>
        <p:spPr>
          <a:xfrm flipH="1">
            <a:off x="2340365" y="3588985"/>
            <a:ext cx="345172" cy="8195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25624" y="638132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zh-CN" sz="1100" dirty="0">
                <a:solidFill>
                  <a:srgbClr val="000000"/>
                </a:solidFill>
                <a:latin typeface="Helvetica Neue"/>
              </a:rPr>
              <a:t>Justin Gilmer, Samuel S. </a:t>
            </a:r>
            <a:r>
              <a:rPr lang="de-DE" altLang="zh-CN" sz="1100" dirty="0" smtClean="0">
                <a:solidFill>
                  <a:srgbClr val="000000"/>
                </a:solidFill>
                <a:latin typeface="Helvetica Neue"/>
              </a:rPr>
              <a:t>Schoenholz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et.al. 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Neural Message Passing for Quantum Chemistry. </a:t>
            </a:r>
            <a:r>
              <a:rPr lang="en-US" altLang="zh-CN" sz="1100" dirty="0" smtClean="0">
                <a:solidFill>
                  <a:srgbClr val="000000"/>
                </a:solidFill>
                <a:latin typeface="Helvetica Neue"/>
              </a:rPr>
              <a:t>arXiv:1704.01212</a:t>
            </a:r>
            <a:r>
              <a:rPr lang="en-US" altLang="zh-CN" sz="11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1100" b="0" i="0" dirty="0" smtClean="0">
                <a:solidFill>
                  <a:srgbClr val="000000"/>
                </a:solidFill>
                <a:effectLst/>
                <a:latin typeface="Helvetica Neue"/>
              </a:rPr>
              <a:t>2017</a:t>
            </a:r>
            <a:endParaRPr lang="zh-CN" altLang="en-US" sz="1100" dirty="0"/>
          </a:p>
        </p:txBody>
      </p:sp>
      <p:sp>
        <p:nvSpPr>
          <p:cNvPr id="110" name="椭圆 109"/>
          <p:cNvSpPr/>
          <p:nvPr/>
        </p:nvSpPr>
        <p:spPr bwMode="auto">
          <a:xfrm>
            <a:off x="11127581" y="1127573"/>
            <a:ext cx="96621" cy="908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11" name="椭圆 110"/>
          <p:cNvSpPr/>
          <p:nvPr/>
        </p:nvSpPr>
        <p:spPr bwMode="auto">
          <a:xfrm>
            <a:off x="11362212" y="1120167"/>
            <a:ext cx="89759" cy="908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112" name="直接连接符 111"/>
          <p:cNvCxnSpPr>
            <a:stCxn id="110" idx="5"/>
            <a:endCxn id="114" idx="1"/>
          </p:cNvCxnSpPr>
          <p:nvPr/>
        </p:nvCxnSpPr>
        <p:spPr>
          <a:xfrm>
            <a:off x="11210052" y="1205158"/>
            <a:ext cx="53960" cy="90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11" idx="3"/>
            <a:endCxn id="114" idx="7"/>
          </p:cNvCxnSpPr>
          <p:nvPr/>
        </p:nvCxnSpPr>
        <p:spPr>
          <a:xfrm flipH="1">
            <a:off x="11321750" y="1197752"/>
            <a:ext cx="53607" cy="9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/>
          <p:cNvSpPr/>
          <p:nvPr/>
        </p:nvSpPr>
        <p:spPr bwMode="auto">
          <a:xfrm>
            <a:off x="11252054" y="1282805"/>
            <a:ext cx="81654" cy="9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115" name="直接连接符 114"/>
          <p:cNvCxnSpPr>
            <a:stCxn id="114" idx="4"/>
            <a:endCxn id="117" idx="0"/>
          </p:cNvCxnSpPr>
          <p:nvPr/>
        </p:nvCxnSpPr>
        <p:spPr>
          <a:xfrm flipH="1">
            <a:off x="11191533" y="1373701"/>
            <a:ext cx="101348" cy="9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 bwMode="auto">
          <a:xfrm>
            <a:off x="11245515" y="1643938"/>
            <a:ext cx="91912" cy="908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7" name="椭圆 116"/>
          <p:cNvSpPr/>
          <p:nvPr/>
        </p:nvSpPr>
        <p:spPr bwMode="auto">
          <a:xfrm>
            <a:off x="11145100" y="1465471"/>
            <a:ext cx="92866" cy="908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118" name="直接连接符 117"/>
          <p:cNvCxnSpPr>
            <a:stCxn id="117" idx="4"/>
            <a:endCxn id="116" idx="1"/>
          </p:cNvCxnSpPr>
          <p:nvPr/>
        </p:nvCxnSpPr>
        <p:spPr>
          <a:xfrm>
            <a:off x="11191533" y="1556367"/>
            <a:ext cx="67442" cy="100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/>
          <p:cNvGrpSpPr/>
          <p:nvPr/>
        </p:nvGrpSpPr>
        <p:grpSpPr>
          <a:xfrm>
            <a:off x="-77611" y="1881643"/>
            <a:ext cx="2577015" cy="3706532"/>
            <a:chOff x="-77611" y="1881643"/>
            <a:chExt cx="2577015" cy="3706532"/>
          </a:xfrm>
        </p:grpSpPr>
        <p:grpSp>
          <p:nvGrpSpPr>
            <p:cNvPr id="120" name="组合 119"/>
            <p:cNvGrpSpPr/>
            <p:nvPr/>
          </p:nvGrpSpPr>
          <p:grpSpPr>
            <a:xfrm>
              <a:off x="34916" y="1881643"/>
              <a:ext cx="2464488" cy="3307541"/>
              <a:chOff x="25542" y="2876914"/>
              <a:chExt cx="2807989" cy="4021655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290822" y="3951150"/>
                <a:ext cx="2384616" cy="1582265"/>
                <a:chOff x="-131270" y="5086483"/>
                <a:chExt cx="2384616" cy="1582265"/>
              </a:xfrm>
            </p:grpSpPr>
            <p:sp>
              <p:nvSpPr>
                <p:cNvPr id="173" name="椭圆 172"/>
                <p:cNvSpPr/>
                <p:nvPr/>
              </p:nvSpPr>
              <p:spPr bwMode="auto">
                <a:xfrm>
                  <a:off x="-131270" y="5089716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dirty="0" smtClean="0"/>
                </a:p>
              </p:txBody>
            </p:sp>
            <p:sp>
              <p:nvSpPr>
                <p:cNvPr id="174" name="椭圆 173"/>
                <p:cNvSpPr/>
                <p:nvPr/>
              </p:nvSpPr>
              <p:spPr bwMode="auto">
                <a:xfrm>
                  <a:off x="569762" y="5729413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75" name="椭圆 174"/>
                <p:cNvSpPr/>
                <p:nvPr/>
              </p:nvSpPr>
              <p:spPr bwMode="auto">
                <a:xfrm>
                  <a:off x="1245634" y="6301544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76" name="直接连接符 175"/>
                <p:cNvCxnSpPr>
                  <a:stCxn id="173" idx="5"/>
                  <a:endCxn id="174" idx="1"/>
                </p:cNvCxnSpPr>
                <p:nvPr/>
              </p:nvCxnSpPr>
              <p:spPr>
                <a:xfrm>
                  <a:off x="171165" y="5392151"/>
                  <a:ext cx="450487" cy="38915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/>
                <p:cNvCxnSpPr>
                  <a:stCxn id="175" idx="1"/>
                  <a:endCxn id="174" idx="5"/>
                </p:cNvCxnSpPr>
                <p:nvPr/>
              </p:nvCxnSpPr>
              <p:spPr>
                <a:xfrm flipH="1" flipV="1">
                  <a:off x="872197" y="6031848"/>
                  <a:ext cx="425327" cy="3215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椭圆 177"/>
                <p:cNvSpPr/>
                <p:nvPr/>
              </p:nvSpPr>
              <p:spPr bwMode="auto">
                <a:xfrm>
                  <a:off x="-112754" y="6306288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79" name="直接连接符 178"/>
                <p:cNvCxnSpPr>
                  <a:stCxn id="178" idx="7"/>
                  <a:endCxn id="174" idx="3"/>
                </p:cNvCxnSpPr>
                <p:nvPr/>
              </p:nvCxnSpPr>
              <p:spPr>
                <a:xfrm flipV="1">
                  <a:off x="189681" y="6031848"/>
                  <a:ext cx="431971" cy="3263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椭圆 179"/>
                <p:cNvSpPr/>
                <p:nvPr/>
              </p:nvSpPr>
              <p:spPr bwMode="auto">
                <a:xfrm>
                  <a:off x="1899021" y="5729039"/>
                  <a:ext cx="354325" cy="35432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81" name="直接连接符 180"/>
                <p:cNvCxnSpPr>
                  <a:stCxn id="175" idx="7"/>
                  <a:endCxn id="180" idx="3"/>
                </p:cNvCxnSpPr>
                <p:nvPr/>
              </p:nvCxnSpPr>
              <p:spPr>
                <a:xfrm flipV="1">
                  <a:off x="1548069" y="6031474"/>
                  <a:ext cx="402842" cy="3219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文本框 181"/>
                <p:cNvSpPr txBox="1"/>
                <p:nvPr/>
              </p:nvSpPr>
              <p:spPr>
                <a:xfrm>
                  <a:off x="-93463" y="5086483"/>
                  <a:ext cx="301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/>
                    <a:t>1</a:t>
                  </a:r>
                  <a:endParaRPr lang="zh-CN" altLang="en-US" b="1" dirty="0"/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596081" y="5740203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3</a:t>
                  </a:r>
                  <a:endParaRPr lang="zh-CN" altLang="en-US" b="1" dirty="0"/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-95302" y="62934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2</a:t>
                  </a:r>
                  <a:endParaRPr lang="zh-CN" altLang="en-US" b="1" dirty="0"/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1281586" y="6299416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4</a:t>
                  </a:r>
                  <a:endParaRPr lang="zh-CN" altLang="en-US" b="1" dirty="0"/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1935782" y="571888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/>
                    <a:t>5</a:t>
                  </a:r>
                  <a:endParaRPr lang="zh-CN" altLang="en-US" b="1" dirty="0"/>
                </a:p>
              </p:txBody>
            </p:sp>
          </p:grpSp>
          <p:grpSp>
            <p:nvGrpSpPr>
              <p:cNvPr id="128" name="组合 127"/>
              <p:cNvGrpSpPr/>
              <p:nvPr/>
            </p:nvGrpSpPr>
            <p:grpSpPr>
              <a:xfrm>
                <a:off x="25542" y="2876914"/>
                <a:ext cx="173970" cy="1444338"/>
                <a:chOff x="5371754" y="3717514"/>
                <a:chExt cx="173970" cy="1444338"/>
              </a:xfrm>
            </p:grpSpPr>
            <p:sp>
              <p:nvSpPr>
                <p:cNvPr id="165" name="矩形 164"/>
                <p:cNvSpPr/>
                <p:nvPr/>
              </p:nvSpPr>
              <p:spPr bwMode="auto">
                <a:xfrm>
                  <a:off x="5371754" y="3717514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6" name="矩形 165"/>
                <p:cNvSpPr/>
                <p:nvPr/>
              </p:nvSpPr>
              <p:spPr bwMode="auto">
                <a:xfrm>
                  <a:off x="5371754" y="3898317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7" name="矩形 166"/>
                <p:cNvSpPr/>
                <p:nvPr/>
              </p:nvSpPr>
              <p:spPr bwMode="auto">
                <a:xfrm>
                  <a:off x="5377928" y="407915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8" name="矩形 167"/>
                <p:cNvSpPr/>
                <p:nvPr/>
              </p:nvSpPr>
              <p:spPr bwMode="auto">
                <a:xfrm>
                  <a:off x="5377928" y="425995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9" name="矩形 168"/>
                <p:cNvSpPr/>
                <p:nvPr/>
              </p:nvSpPr>
              <p:spPr bwMode="auto">
                <a:xfrm>
                  <a:off x="5374841" y="4445958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0" name="矩形 169"/>
                <p:cNvSpPr/>
                <p:nvPr/>
              </p:nvSpPr>
              <p:spPr bwMode="auto">
                <a:xfrm>
                  <a:off x="5374841" y="4626761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矩形 170"/>
                <p:cNvSpPr/>
                <p:nvPr/>
              </p:nvSpPr>
              <p:spPr bwMode="auto">
                <a:xfrm>
                  <a:off x="5381015" y="480759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2" name="矩形 171"/>
                <p:cNvSpPr/>
                <p:nvPr/>
              </p:nvSpPr>
              <p:spPr bwMode="auto">
                <a:xfrm>
                  <a:off x="5381015" y="4988402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29" name="组合 128"/>
              <p:cNvGrpSpPr/>
              <p:nvPr/>
            </p:nvGrpSpPr>
            <p:grpSpPr>
              <a:xfrm>
                <a:off x="1294331" y="3146667"/>
                <a:ext cx="173970" cy="1444338"/>
                <a:chOff x="5183720" y="3725510"/>
                <a:chExt cx="173970" cy="1444338"/>
              </a:xfrm>
            </p:grpSpPr>
            <p:sp>
              <p:nvSpPr>
                <p:cNvPr id="157" name="矩形 156"/>
                <p:cNvSpPr/>
                <p:nvPr/>
              </p:nvSpPr>
              <p:spPr bwMode="auto">
                <a:xfrm>
                  <a:off x="5183720" y="372551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8" name="矩形 157"/>
                <p:cNvSpPr/>
                <p:nvPr/>
              </p:nvSpPr>
              <p:spPr bwMode="auto">
                <a:xfrm>
                  <a:off x="5183720" y="390631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9" name="矩形 158"/>
                <p:cNvSpPr/>
                <p:nvPr/>
              </p:nvSpPr>
              <p:spPr bwMode="auto">
                <a:xfrm>
                  <a:off x="5189894" y="408714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" name="矩形 159"/>
                <p:cNvSpPr/>
                <p:nvPr/>
              </p:nvSpPr>
              <p:spPr bwMode="auto">
                <a:xfrm>
                  <a:off x="5189894" y="4267954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1" name="矩形 160"/>
                <p:cNvSpPr/>
                <p:nvPr/>
              </p:nvSpPr>
              <p:spPr bwMode="auto">
                <a:xfrm>
                  <a:off x="5186807" y="4453953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矩形 161"/>
                <p:cNvSpPr/>
                <p:nvPr/>
              </p:nvSpPr>
              <p:spPr bwMode="auto">
                <a:xfrm>
                  <a:off x="5186807" y="4634756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3" name="矩形 162"/>
                <p:cNvSpPr/>
                <p:nvPr/>
              </p:nvSpPr>
              <p:spPr bwMode="auto">
                <a:xfrm>
                  <a:off x="5192981" y="481559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4" name="矩形 163"/>
                <p:cNvSpPr/>
                <p:nvPr/>
              </p:nvSpPr>
              <p:spPr bwMode="auto">
                <a:xfrm>
                  <a:off x="5192981" y="499639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30" name="组合 129"/>
              <p:cNvGrpSpPr/>
              <p:nvPr/>
            </p:nvGrpSpPr>
            <p:grpSpPr>
              <a:xfrm>
                <a:off x="2659560" y="3186495"/>
                <a:ext cx="173971" cy="1444338"/>
                <a:chOff x="5160503" y="3739212"/>
                <a:chExt cx="173971" cy="1444338"/>
              </a:xfrm>
            </p:grpSpPr>
            <p:sp>
              <p:nvSpPr>
                <p:cNvPr id="149" name="矩形 148"/>
                <p:cNvSpPr/>
                <p:nvPr/>
              </p:nvSpPr>
              <p:spPr bwMode="auto">
                <a:xfrm>
                  <a:off x="5160503" y="3739212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0" name="矩形 149"/>
                <p:cNvSpPr/>
                <p:nvPr/>
              </p:nvSpPr>
              <p:spPr bwMode="auto">
                <a:xfrm>
                  <a:off x="5160504" y="3920015"/>
                  <a:ext cx="164708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1" name="矩形 150"/>
                <p:cNvSpPr/>
                <p:nvPr/>
              </p:nvSpPr>
              <p:spPr bwMode="auto">
                <a:xfrm>
                  <a:off x="5166676" y="4100851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2" name="矩形 151"/>
                <p:cNvSpPr/>
                <p:nvPr/>
              </p:nvSpPr>
              <p:spPr bwMode="auto">
                <a:xfrm>
                  <a:off x="5166676" y="4281656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3" name="矩形 152"/>
                <p:cNvSpPr/>
                <p:nvPr/>
              </p:nvSpPr>
              <p:spPr bwMode="auto">
                <a:xfrm>
                  <a:off x="5163591" y="4467656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4" name="矩形 153"/>
                <p:cNvSpPr/>
                <p:nvPr/>
              </p:nvSpPr>
              <p:spPr bwMode="auto">
                <a:xfrm>
                  <a:off x="5163591" y="464845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" name="矩形 154"/>
                <p:cNvSpPr/>
                <p:nvPr/>
              </p:nvSpPr>
              <p:spPr bwMode="auto">
                <a:xfrm>
                  <a:off x="5169765" y="4829298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6" name="矩形 155"/>
                <p:cNvSpPr/>
                <p:nvPr/>
              </p:nvSpPr>
              <p:spPr bwMode="auto">
                <a:xfrm>
                  <a:off x="5169765" y="5010100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31" name="组合 130"/>
              <p:cNvGrpSpPr/>
              <p:nvPr/>
            </p:nvGrpSpPr>
            <p:grpSpPr>
              <a:xfrm>
                <a:off x="31591" y="5454231"/>
                <a:ext cx="173970" cy="1444338"/>
                <a:chOff x="4598339" y="3882245"/>
                <a:chExt cx="173970" cy="1444338"/>
              </a:xfrm>
            </p:grpSpPr>
            <p:sp>
              <p:nvSpPr>
                <p:cNvPr id="141" name="矩形 140"/>
                <p:cNvSpPr/>
                <p:nvPr/>
              </p:nvSpPr>
              <p:spPr bwMode="auto">
                <a:xfrm>
                  <a:off x="4598339" y="388224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2" name="矩形 141"/>
                <p:cNvSpPr/>
                <p:nvPr/>
              </p:nvSpPr>
              <p:spPr bwMode="auto">
                <a:xfrm>
                  <a:off x="4598339" y="406304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3" name="矩形 142"/>
                <p:cNvSpPr/>
                <p:nvPr/>
              </p:nvSpPr>
              <p:spPr bwMode="auto">
                <a:xfrm>
                  <a:off x="4604513" y="4243886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4" name="矩形 143"/>
                <p:cNvSpPr/>
                <p:nvPr/>
              </p:nvSpPr>
              <p:spPr bwMode="auto">
                <a:xfrm>
                  <a:off x="4604513" y="4424689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5" name="矩形 144"/>
                <p:cNvSpPr/>
                <p:nvPr/>
              </p:nvSpPr>
              <p:spPr bwMode="auto">
                <a:xfrm>
                  <a:off x="4601426" y="4610689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6" name="矩形 145"/>
                <p:cNvSpPr/>
                <p:nvPr/>
              </p:nvSpPr>
              <p:spPr bwMode="auto">
                <a:xfrm>
                  <a:off x="4601426" y="4791492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7" name="矩形 146"/>
                <p:cNvSpPr/>
                <p:nvPr/>
              </p:nvSpPr>
              <p:spPr bwMode="auto">
                <a:xfrm>
                  <a:off x="4607600" y="497233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矩形 147"/>
                <p:cNvSpPr/>
                <p:nvPr/>
              </p:nvSpPr>
              <p:spPr bwMode="auto">
                <a:xfrm>
                  <a:off x="4607600" y="515313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32" name="组合 131"/>
              <p:cNvGrpSpPr/>
              <p:nvPr/>
            </p:nvGrpSpPr>
            <p:grpSpPr>
              <a:xfrm>
                <a:off x="1428984" y="5454231"/>
                <a:ext cx="173970" cy="1444338"/>
                <a:chOff x="4599982" y="3888520"/>
                <a:chExt cx="173970" cy="1444338"/>
              </a:xfrm>
            </p:grpSpPr>
            <p:sp>
              <p:nvSpPr>
                <p:cNvPr id="133" name="矩形 132"/>
                <p:cNvSpPr/>
                <p:nvPr/>
              </p:nvSpPr>
              <p:spPr bwMode="auto">
                <a:xfrm>
                  <a:off x="4599982" y="3888520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4" name="矩形 133"/>
                <p:cNvSpPr/>
                <p:nvPr/>
              </p:nvSpPr>
              <p:spPr bwMode="auto">
                <a:xfrm>
                  <a:off x="4599982" y="4069323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5" name="矩形 134"/>
                <p:cNvSpPr/>
                <p:nvPr/>
              </p:nvSpPr>
              <p:spPr bwMode="auto">
                <a:xfrm>
                  <a:off x="4606156" y="4250161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6" name="矩形 135"/>
                <p:cNvSpPr/>
                <p:nvPr/>
              </p:nvSpPr>
              <p:spPr bwMode="auto">
                <a:xfrm>
                  <a:off x="4606156" y="4430964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7" name="矩形 136"/>
                <p:cNvSpPr/>
                <p:nvPr/>
              </p:nvSpPr>
              <p:spPr bwMode="auto">
                <a:xfrm>
                  <a:off x="4603069" y="4616964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8" name="矩形 137"/>
                <p:cNvSpPr/>
                <p:nvPr/>
              </p:nvSpPr>
              <p:spPr bwMode="auto">
                <a:xfrm>
                  <a:off x="4603069" y="4797767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9" name="矩形 138"/>
                <p:cNvSpPr/>
                <p:nvPr/>
              </p:nvSpPr>
              <p:spPr bwMode="auto">
                <a:xfrm>
                  <a:off x="4609243" y="4978605"/>
                  <a:ext cx="164709" cy="17345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0" name="矩形 139"/>
                <p:cNvSpPr/>
                <p:nvPr/>
              </p:nvSpPr>
              <p:spPr bwMode="auto">
                <a:xfrm>
                  <a:off x="4609243" y="5159408"/>
                  <a:ext cx="164709" cy="17345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/>
                <p:cNvSpPr/>
                <p:nvPr/>
              </p:nvSpPr>
              <p:spPr>
                <a:xfrm>
                  <a:off x="-57640" y="3085314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0" name="矩形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7640" y="3085314"/>
                  <a:ext cx="474232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-77611" y="5215637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4" name="矩形 3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7611" y="5215637"/>
                  <a:ext cx="474232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矩形 122"/>
                <p:cNvSpPr/>
                <p:nvPr/>
              </p:nvSpPr>
              <p:spPr>
                <a:xfrm>
                  <a:off x="1220774" y="3197088"/>
                  <a:ext cx="4742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5" name="矩形 3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774" y="3197088"/>
                  <a:ext cx="474232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/>
                <p:cNvSpPr/>
                <p:nvPr/>
              </p:nvSpPr>
              <p:spPr>
                <a:xfrm>
                  <a:off x="1135046" y="5215637"/>
                  <a:ext cx="473143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6" name="矩形 3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046" y="5215637"/>
                  <a:ext cx="473143" cy="372538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/>
                <p:cNvSpPr/>
                <p:nvPr/>
              </p:nvSpPr>
              <p:spPr>
                <a:xfrm>
                  <a:off x="1945852" y="2953154"/>
                  <a:ext cx="473143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7" name="矩形 3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852" y="2953154"/>
                  <a:ext cx="473143" cy="37677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矩形 125"/>
                <p:cNvSpPr/>
                <p:nvPr/>
              </p:nvSpPr>
              <p:spPr>
                <a:xfrm>
                  <a:off x="586561" y="2886678"/>
                  <a:ext cx="5444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1" name="矩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61" y="2886678"/>
                  <a:ext cx="544444" cy="369332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7" name="椭圆 186"/>
          <p:cNvSpPr/>
          <p:nvPr/>
        </p:nvSpPr>
        <p:spPr bwMode="auto">
          <a:xfrm>
            <a:off x="11918152" y="3039866"/>
            <a:ext cx="61910" cy="908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88" name="椭圆 187"/>
          <p:cNvSpPr/>
          <p:nvPr/>
        </p:nvSpPr>
        <p:spPr bwMode="auto">
          <a:xfrm>
            <a:off x="12008642" y="2945941"/>
            <a:ext cx="61910" cy="908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189" name="直接连接符 188"/>
          <p:cNvCxnSpPr>
            <a:stCxn id="188" idx="4"/>
            <a:endCxn id="190" idx="1"/>
          </p:cNvCxnSpPr>
          <p:nvPr/>
        </p:nvCxnSpPr>
        <p:spPr>
          <a:xfrm flipH="1">
            <a:off x="11993950" y="3036837"/>
            <a:ext cx="45647" cy="136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椭圆 189"/>
          <p:cNvSpPr/>
          <p:nvPr/>
        </p:nvSpPr>
        <p:spPr bwMode="auto">
          <a:xfrm>
            <a:off x="11984883" y="3159649"/>
            <a:ext cx="61910" cy="9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cxnSp>
        <p:nvCxnSpPr>
          <p:cNvPr id="191" name="直接连接符 190"/>
          <p:cNvCxnSpPr/>
          <p:nvPr/>
        </p:nvCxnSpPr>
        <p:spPr>
          <a:xfrm flipH="1">
            <a:off x="11984883" y="3221965"/>
            <a:ext cx="23760" cy="107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>
            <a:off x="11988830" y="3342065"/>
            <a:ext cx="72039" cy="110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椭圆 192"/>
          <p:cNvSpPr/>
          <p:nvPr/>
        </p:nvSpPr>
        <p:spPr bwMode="auto">
          <a:xfrm>
            <a:off x="12021978" y="3417972"/>
            <a:ext cx="61910" cy="908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11949107" y="3302623"/>
            <a:ext cx="61910" cy="908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195" name="文本框 122"/>
          <p:cNvSpPr txBox="1"/>
          <p:nvPr/>
        </p:nvSpPr>
        <p:spPr>
          <a:xfrm>
            <a:off x="4567299" y="4353697"/>
            <a:ext cx="347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 prop till last convolution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38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E8D8-8790-40C0-B505-5C08F7D6F3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2" y="0"/>
            <a:ext cx="9164668" cy="6873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19" y="1710531"/>
            <a:ext cx="571500" cy="5715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2019300" y="2109788"/>
            <a:ext cx="300038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4" y="1710531"/>
            <a:ext cx="666750" cy="66675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1564482" y="2186781"/>
            <a:ext cx="95249" cy="7183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8" y="1620043"/>
            <a:ext cx="376238" cy="376238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3479007" y="1901031"/>
            <a:ext cx="188119" cy="5064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84" y="3253946"/>
            <a:ext cx="389341" cy="38934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V="1">
            <a:off x="1500981" y="3043239"/>
            <a:ext cx="246857" cy="3381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19" y="4556125"/>
            <a:ext cx="776586" cy="7765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41" y="4602365"/>
            <a:ext cx="522785" cy="522785"/>
          </a:xfrm>
          <a:prstGeom prst="rect">
            <a:avLst/>
          </a:prstGeom>
        </p:spPr>
      </p:pic>
      <p:cxnSp>
        <p:nvCxnSpPr>
          <p:cNvPr id="16" name="直接连接符 15"/>
          <p:cNvCxnSpPr>
            <a:endCxn id="14" idx="0"/>
          </p:cNvCxnSpPr>
          <p:nvPr/>
        </p:nvCxnSpPr>
        <p:spPr>
          <a:xfrm flipH="1">
            <a:off x="3129112" y="4087018"/>
            <a:ext cx="599632" cy="4691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15" idx="0"/>
          </p:cNvCxnSpPr>
          <p:nvPr/>
        </p:nvCxnSpPr>
        <p:spPr>
          <a:xfrm>
            <a:off x="3723085" y="4181475"/>
            <a:ext cx="241449" cy="4208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31" y="4717257"/>
            <a:ext cx="423862" cy="423862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 flipH="1">
            <a:off x="4572286" y="4487760"/>
            <a:ext cx="4476" cy="2294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77" y="4667846"/>
            <a:ext cx="710604" cy="710604"/>
          </a:xfrm>
          <a:prstGeom prst="rect">
            <a:avLst/>
          </a:prstGeom>
        </p:spPr>
      </p:pic>
      <p:cxnSp>
        <p:nvCxnSpPr>
          <p:cNvPr id="21" name="直接连接符 20"/>
          <p:cNvCxnSpPr>
            <a:endCxn id="20" idx="0"/>
          </p:cNvCxnSpPr>
          <p:nvPr/>
        </p:nvCxnSpPr>
        <p:spPr>
          <a:xfrm>
            <a:off x="5347692" y="4418312"/>
            <a:ext cx="51087" cy="2495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07" y="3785882"/>
            <a:ext cx="588721" cy="588721"/>
          </a:xfrm>
          <a:prstGeom prst="rect">
            <a:avLst/>
          </a:prstGeom>
        </p:spPr>
      </p:pic>
      <p:cxnSp>
        <p:nvCxnSpPr>
          <p:cNvPr id="23" name="直接连接符 22"/>
          <p:cNvCxnSpPr>
            <a:endCxn id="22" idx="1"/>
          </p:cNvCxnSpPr>
          <p:nvPr/>
        </p:nvCxnSpPr>
        <p:spPr>
          <a:xfrm>
            <a:off x="5264646" y="3882530"/>
            <a:ext cx="1010061" cy="1977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4932255" y="1191780"/>
            <a:ext cx="2145187" cy="2622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079038" y="3267858"/>
            <a:ext cx="1042017" cy="54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23" y="2990859"/>
                <a:ext cx="86703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37" y="1035583"/>
                <a:ext cx="98244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2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" y="0"/>
            <a:ext cx="9144000" cy="6858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15" y="1660154"/>
            <a:ext cx="642620" cy="64262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 flipH="1">
            <a:off x="1534955" y="2099177"/>
            <a:ext cx="12000" cy="7964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59" y="2021786"/>
            <a:ext cx="561975" cy="561975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 flipH="1">
            <a:off x="1500189" y="2412644"/>
            <a:ext cx="779857" cy="6710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0" y="4063497"/>
            <a:ext cx="586146" cy="586146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1609725" y="3590661"/>
            <a:ext cx="28575" cy="543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68" y="1983686"/>
            <a:ext cx="600075" cy="600075"/>
          </a:xfrm>
          <a:prstGeom prst="rect">
            <a:avLst/>
          </a:prstGeom>
        </p:spPr>
      </p:pic>
      <p:cxnSp>
        <p:nvCxnSpPr>
          <p:cNvPr id="37" name="直接连接符 36"/>
          <p:cNvCxnSpPr/>
          <p:nvPr/>
        </p:nvCxnSpPr>
        <p:spPr>
          <a:xfrm flipH="1">
            <a:off x="1999059" y="2471738"/>
            <a:ext cx="734646" cy="611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970484" y="3319066"/>
            <a:ext cx="172641" cy="13305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17" y="4454547"/>
            <a:ext cx="603720" cy="6037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37" y="4867275"/>
            <a:ext cx="692675" cy="692675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2020071" y="3196966"/>
            <a:ext cx="716779" cy="19719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41" y="2540251"/>
            <a:ext cx="603250" cy="603250"/>
          </a:xfrm>
          <a:prstGeom prst="rect">
            <a:avLst/>
          </a:prstGeom>
        </p:spPr>
      </p:pic>
      <p:cxnSp>
        <p:nvCxnSpPr>
          <p:cNvPr id="43" name="直接连接符 42"/>
          <p:cNvCxnSpPr/>
          <p:nvPr/>
        </p:nvCxnSpPr>
        <p:spPr>
          <a:xfrm flipH="1">
            <a:off x="3771874" y="3038475"/>
            <a:ext cx="321067" cy="2808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65" y="4937760"/>
            <a:ext cx="579453" cy="579453"/>
          </a:xfrm>
          <a:prstGeom prst="rect">
            <a:avLst/>
          </a:prstGeom>
        </p:spPr>
      </p:pic>
      <p:cxnSp>
        <p:nvCxnSpPr>
          <p:cNvPr id="45" name="直接连接符 44"/>
          <p:cNvCxnSpPr/>
          <p:nvPr/>
        </p:nvCxnSpPr>
        <p:spPr>
          <a:xfrm>
            <a:off x="3100603" y="4182907"/>
            <a:ext cx="671271" cy="9859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 flipV="1">
            <a:off x="4546600" y="1660154"/>
            <a:ext cx="1709420" cy="1423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6256020" y="2643188"/>
            <a:ext cx="1230813" cy="440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53" y="2859761"/>
            <a:ext cx="674409" cy="674409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 flipH="1">
            <a:off x="3839991" y="3263900"/>
            <a:ext cx="1062210" cy="3600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91" y="2761665"/>
            <a:ext cx="462954" cy="462954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 flipH="1">
            <a:off x="2934648" y="3143501"/>
            <a:ext cx="328782" cy="4804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69" y="3038475"/>
            <a:ext cx="741521" cy="741521"/>
          </a:xfrm>
          <a:prstGeom prst="rect">
            <a:avLst/>
          </a:prstGeom>
        </p:spPr>
      </p:pic>
      <p:cxnSp>
        <p:nvCxnSpPr>
          <p:cNvPr id="53" name="直接连接符 52"/>
          <p:cNvCxnSpPr/>
          <p:nvPr/>
        </p:nvCxnSpPr>
        <p:spPr>
          <a:xfrm flipH="1">
            <a:off x="7401962" y="3624273"/>
            <a:ext cx="84871" cy="3000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 53"/>
              <p:cNvSpPr/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1362358"/>
                <a:ext cx="59651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/>
              <p:cNvSpPr/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8" y="2345392"/>
                <a:ext cx="867032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/>
              <p:cNvSpPr/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88" y="1463540"/>
                <a:ext cx="98244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39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\Desktop\node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65" y="0"/>
            <a:ext cx="395253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74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assets\Figur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485" y="1556793"/>
            <a:ext cx="4416673" cy="33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\Desktop\assets\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-99392"/>
            <a:ext cx="4377631" cy="28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\Desktop\assets\Figure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49" y="4437113"/>
            <a:ext cx="5481452" cy="269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6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C:\Users\admin\Desktop\Figure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0808"/>
            <a:ext cx="914400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dmin\Desktop\mol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76" y="-171400"/>
            <a:ext cx="5514647" cy="2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admin\Desktop\Figure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428884"/>
            <a:ext cx="915626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72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>
          <a:solidFill>
            <a:schemeClr val="accent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dirty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13344</TotalTime>
  <Words>218</Words>
  <Application>Microsoft Office PowerPoint</Application>
  <PresentationFormat>宽屏</PresentationFormat>
  <Paragraphs>114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Helvetica Neue</vt:lpstr>
      <vt:lpstr>宋体</vt:lpstr>
      <vt:lpstr>Arial</vt:lpstr>
      <vt:lpstr>Arial Black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Duan Wenshu</dc:creator>
  <cp:lastModifiedBy>h</cp:lastModifiedBy>
  <cp:revision>762</cp:revision>
  <dcterms:created xsi:type="dcterms:W3CDTF">2019-08-28T01:17:22Z</dcterms:created>
  <dcterms:modified xsi:type="dcterms:W3CDTF">2021-07-18T16:39:15Z</dcterms:modified>
</cp:coreProperties>
</file>